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rels" ContentType="application/vnd.openxmlformats-package.relationships+xml"/>
  <Default Extension="mov" ContentType="video/unknown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0442" autoAdjust="0"/>
  </p:normalViewPr>
  <p:slideViewPr>
    <p:cSldViewPr snapToGrid="0" snapToObjects="1">
      <p:cViewPr varScale="1">
        <p:scale>
          <a:sx n="65" d="100"/>
          <a:sy n="65" d="100"/>
        </p:scale>
        <p:origin x="-7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8DF465-F61B-5049-8D9C-D47C36E1E061}" type="datetimeFigureOut">
              <a:rPr lang="sv-SE" smtClean="0"/>
              <a:t>5/1/14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D2BCD6-26E5-0740-85AE-36F0E437E67D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48432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2BCD6-26E5-0740-85AE-36F0E437E67D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620236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2BCD6-26E5-0740-85AE-36F0E437E67D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409208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i="0" baseline="0" noProof="0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2BCD6-26E5-0740-85AE-36F0E437E67D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727116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i="0" baseline="0" noProof="0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2BCD6-26E5-0740-85AE-36F0E437E67D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727116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sv-SE" dirty="0" smtClean="0">
              <a:latin typeface="Times New Roman"/>
              <a:ea typeface="Kai"/>
              <a:cs typeface="Times New Roman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2BCD6-26E5-0740-85AE-36F0E437E67D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727116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sv-SE" dirty="0" smtClean="0">
              <a:latin typeface="Times New Roman"/>
              <a:ea typeface="Kai"/>
              <a:cs typeface="Times New Roman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2BCD6-26E5-0740-85AE-36F0E437E67D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727116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sv-SE" dirty="0" smtClean="0">
              <a:latin typeface="Times New Roman"/>
              <a:ea typeface="Kai"/>
              <a:cs typeface="Times New Roman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2BCD6-26E5-0740-85AE-36F0E437E67D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727116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sv-SE" dirty="0" smtClean="0">
              <a:latin typeface="Times New Roman"/>
              <a:ea typeface="Kai"/>
              <a:cs typeface="Times New Roman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2BCD6-26E5-0740-85AE-36F0E437E67D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727116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sv-SE" dirty="0" smtClean="0">
              <a:latin typeface="Times New Roman"/>
              <a:ea typeface="Kai"/>
              <a:cs typeface="Times New Roman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2BCD6-26E5-0740-85AE-36F0E437E67D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727116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sv-SE" dirty="0" smtClean="0">
              <a:latin typeface="Times New Roman"/>
              <a:ea typeface="Kai"/>
              <a:cs typeface="Times New Roman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2BCD6-26E5-0740-85AE-36F0E437E67D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727116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sv-SE" dirty="0" smtClean="0">
              <a:latin typeface="Times New Roman"/>
              <a:ea typeface="Kai"/>
              <a:cs typeface="Times New Roman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2BCD6-26E5-0740-85AE-36F0E437E67D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72711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2BCD6-26E5-0740-85AE-36F0E437E67D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727116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sv-SE" dirty="0" smtClean="0">
              <a:latin typeface="Times New Roman"/>
              <a:ea typeface="Kai"/>
              <a:cs typeface="Times New Roman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2BCD6-26E5-0740-85AE-36F0E437E67D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727116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sv-SE" dirty="0" smtClean="0">
              <a:latin typeface="Times New Roman"/>
              <a:ea typeface="Kai"/>
              <a:cs typeface="Times New Roman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2BCD6-26E5-0740-85AE-36F0E437E67D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727116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sv-SE" dirty="0" smtClean="0">
              <a:latin typeface="Times New Roman"/>
              <a:ea typeface="Kai"/>
              <a:cs typeface="Times New Roman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2BCD6-26E5-0740-85AE-36F0E437E67D}" type="slidenum">
              <a:rPr lang="sv-SE" smtClean="0"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727116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sv-SE" dirty="0" smtClean="0">
              <a:latin typeface="Times New Roman"/>
              <a:ea typeface="Kai"/>
              <a:cs typeface="Times New Roman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2BCD6-26E5-0740-85AE-36F0E437E67D}" type="slidenum">
              <a:rPr lang="sv-SE" smtClean="0"/>
              <a:t>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727116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sv-SE" dirty="0" smtClean="0">
              <a:latin typeface="Times New Roman"/>
              <a:ea typeface="Kai"/>
              <a:cs typeface="Times New Roman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2BCD6-26E5-0740-85AE-36F0E437E67D}" type="slidenum">
              <a:rPr lang="sv-SE" smtClean="0"/>
              <a:t>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727116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sv-SE" dirty="0" smtClean="0">
              <a:latin typeface="Times New Roman"/>
              <a:ea typeface="Kai"/>
              <a:cs typeface="Times New Roman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2BCD6-26E5-0740-85AE-36F0E437E67D}" type="slidenum">
              <a:rPr lang="sv-SE" smtClean="0"/>
              <a:t>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727116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sv-SE" dirty="0" smtClean="0">
              <a:latin typeface="Times New Roman"/>
              <a:ea typeface="Kai"/>
              <a:cs typeface="Times New Roman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2BCD6-26E5-0740-85AE-36F0E437E67D}" type="slidenum">
              <a:rPr lang="sv-SE" smtClean="0"/>
              <a:t>26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727116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sv-SE" dirty="0" smtClean="0">
              <a:latin typeface="Times New Roman"/>
              <a:ea typeface="Kai"/>
              <a:cs typeface="Times New Roman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2BCD6-26E5-0740-85AE-36F0E437E67D}" type="slidenum">
              <a:rPr lang="sv-SE" smtClean="0"/>
              <a:t>27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7271166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sv-SE" dirty="0" smtClean="0">
              <a:latin typeface="Times New Roman"/>
              <a:ea typeface="Kai"/>
              <a:cs typeface="Times New Roman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2BCD6-26E5-0740-85AE-36F0E437E67D}" type="slidenum">
              <a:rPr lang="sv-SE" smtClean="0"/>
              <a:t>28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7271166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sv-SE" dirty="0" smtClean="0">
              <a:latin typeface="Times New Roman"/>
              <a:ea typeface="Kai"/>
              <a:cs typeface="Times New Roman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2BCD6-26E5-0740-85AE-36F0E437E67D}" type="slidenum">
              <a:rPr lang="sv-SE" smtClean="0"/>
              <a:t>29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727116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2BCD6-26E5-0740-85AE-36F0E437E67D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727116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2BCD6-26E5-0740-85AE-36F0E437E67D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727116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2BCD6-26E5-0740-85AE-36F0E437E67D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727116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i="0" noProof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2BCD6-26E5-0740-85AE-36F0E437E67D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727116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i="0" noProof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2BCD6-26E5-0740-85AE-36F0E437E67D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727116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i="0" baseline="0" noProof="0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2BCD6-26E5-0740-85AE-36F0E437E67D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727116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i="0" baseline="0" noProof="0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2BCD6-26E5-0740-85AE-36F0E437E67D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72711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04423-207B-F24B-8415-E0824D9359F8}" type="datetimeFigureOut">
              <a:rPr lang="sv-SE" smtClean="0"/>
              <a:t>5/1/14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FB324-E622-C54D-8EB2-3DC850CB752F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78354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04423-207B-F24B-8415-E0824D9359F8}" type="datetimeFigureOut">
              <a:rPr lang="sv-SE" smtClean="0"/>
              <a:t>5/1/14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FB324-E622-C54D-8EB2-3DC850CB752F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80089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04423-207B-F24B-8415-E0824D9359F8}" type="datetimeFigureOut">
              <a:rPr lang="sv-SE" smtClean="0"/>
              <a:t>5/1/14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FB324-E622-C54D-8EB2-3DC850CB752F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36787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04423-207B-F24B-8415-E0824D9359F8}" type="datetimeFigureOut">
              <a:rPr lang="sv-SE" smtClean="0"/>
              <a:t>5/1/14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FB324-E622-C54D-8EB2-3DC850CB752F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21762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04423-207B-F24B-8415-E0824D9359F8}" type="datetimeFigureOut">
              <a:rPr lang="sv-SE" smtClean="0"/>
              <a:t>5/1/14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FB324-E622-C54D-8EB2-3DC850CB752F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44133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04423-207B-F24B-8415-E0824D9359F8}" type="datetimeFigureOut">
              <a:rPr lang="sv-SE" smtClean="0"/>
              <a:t>5/1/14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FB324-E622-C54D-8EB2-3DC850CB752F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2536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04423-207B-F24B-8415-E0824D9359F8}" type="datetimeFigureOut">
              <a:rPr lang="sv-SE" smtClean="0"/>
              <a:t>5/1/14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FB324-E622-C54D-8EB2-3DC850CB752F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05021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04423-207B-F24B-8415-E0824D9359F8}" type="datetimeFigureOut">
              <a:rPr lang="sv-SE" smtClean="0"/>
              <a:t>5/1/14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FB324-E622-C54D-8EB2-3DC850CB752F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14035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04423-207B-F24B-8415-E0824D9359F8}" type="datetimeFigureOut">
              <a:rPr lang="sv-SE" smtClean="0"/>
              <a:t>5/1/14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FB324-E622-C54D-8EB2-3DC850CB752F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92886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04423-207B-F24B-8415-E0824D9359F8}" type="datetimeFigureOut">
              <a:rPr lang="sv-SE" smtClean="0"/>
              <a:t>5/1/14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FB324-E622-C54D-8EB2-3DC850CB752F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53143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04423-207B-F24B-8415-E0824D9359F8}" type="datetimeFigureOut">
              <a:rPr lang="sv-SE" smtClean="0"/>
              <a:t>5/1/14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FB324-E622-C54D-8EB2-3DC850CB752F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90640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04423-207B-F24B-8415-E0824D9359F8}" type="datetimeFigureOut">
              <a:rPr lang="sv-SE" smtClean="0"/>
              <a:t>5/1/14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FB324-E622-C54D-8EB2-3DC850CB752F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74200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0.xml"/><Relationship Id="rId5" Type="http://schemas.openxmlformats.org/officeDocument/2006/relationships/image" Target="../media/image7.png"/><Relationship Id="rId1" Type="http://schemas.microsoft.com/office/2007/relationships/media" Target="../media/media1.mov"/><Relationship Id="rId2" Type="http://schemas.openxmlformats.org/officeDocument/2006/relationships/video" Target="../media/media1.mov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0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1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1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6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2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3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5195243" y="292284"/>
            <a:ext cx="38557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smtClean="0">
                <a:latin typeface="Times New Roman"/>
                <a:ea typeface="Kai"/>
                <a:cs typeface="Times New Roman"/>
              </a:rPr>
              <a:t>Första femårsplanen </a:t>
            </a:r>
            <a:r>
              <a:rPr lang="sv-SE" sz="2000" dirty="0" err="1" smtClean="0">
                <a:latin typeface="Times New Roman"/>
                <a:ea typeface="Kai"/>
                <a:cs typeface="Times New Roman"/>
              </a:rPr>
              <a:t>五年计划</a:t>
            </a:r>
            <a:r>
              <a:rPr lang="sv-SE" sz="2000" dirty="0" smtClean="0">
                <a:latin typeface="Times New Roman"/>
                <a:ea typeface="Kai"/>
                <a:cs typeface="Times New Roman"/>
              </a:rPr>
              <a:t> (</a:t>
            </a:r>
            <a:r>
              <a:rPr lang="sv-SE" sz="2000" i="1" dirty="0" err="1">
                <a:latin typeface="Times New Roman"/>
                <a:ea typeface="Kai"/>
                <a:cs typeface="Times New Roman"/>
              </a:rPr>
              <a:t>w</a:t>
            </a:r>
            <a:r>
              <a:rPr lang="sv-SE" sz="2000" i="1" dirty="0" err="1" smtClean="0">
                <a:effectLst/>
                <a:latin typeface="Times New Roman"/>
                <a:ea typeface="Kai"/>
                <a:cs typeface="Times New Roman"/>
              </a:rPr>
              <a:t>ǔ</a:t>
            </a:r>
            <a:r>
              <a:rPr lang="sv-SE" sz="2000" i="1" dirty="0" smtClean="0">
                <a:effectLst/>
                <a:latin typeface="Times New Roman"/>
                <a:ea typeface="Kai"/>
                <a:cs typeface="Times New Roman"/>
              </a:rPr>
              <a:t> </a:t>
            </a:r>
            <a:r>
              <a:rPr lang="sv-SE" sz="2000" i="1" dirty="0" err="1" smtClean="0">
                <a:effectLst/>
                <a:latin typeface="Times New Roman"/>
                <a:ea typeface="Kai"/>
                <a:cs typeface="Times New Roman"/>
              </a:rPr>
              <a:t>nián</a:t>
            </a:r>
            <a:r>
              <a:rPr lang="sv-SE" sz="2000" i="1" dirty="0" smtClean="0">
                <a:effectLst/>
                <a:latin typeface="Times New Roman"/>
                <a:ea typeface="Kai"/>
                <a:cs typeface="Times New Roman"/>
              </a:rPr>
              <a:t> </a:t>
            </a:r>
            <a:r>
              <a:rPr lang="sv-SE" sz="2000" i="1" dirty="0" err="1" smtClean="0">
                <a:effectLst/>
                <a:latin typeface="Times New Roman"/>
                <a:ea typeface="Kai"/>
                <a:cs typeface="Times New Roman"/>
              </a:rPr>
              <a:t>jìhuà</a:t>
            </a:r>
            <a:r>
              <a:rPr lang="sv-SE" sz="2000" dirty="0" smtClean="0">
                <a:latin typeface="Times New Roman"/>
                <a:ea typeface="Kai"/>
                <a:cs typeface="Times New Roman"/>
              </a:rPr>
              <a:t>), 1953-1957</a:t>
            </a:r>
          </a:p>
        </p:txBody>
      </p:sp>
      <p:pic>
        <p:nvPicPr>
          <p:cNvPr id="5" name="Bildobjekt 4" descr="People's_commone_canteen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4813" y="14768"/>
            <a:ext cx="6461104" cy="682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664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5year2.mo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44538" y="384175"/>
            <a:ext cx="7656512" cy="5741988"/>
          </a:xfrm>
        </p:spPr>
      </p:pic>
    </p:spTree>
    <p:extLst>
      <p:ext uri="{BB962C8B-B14F-4D97-AF65-F5344CB8AC3E}">
        <p14:creationId xmlns:p14="http://schemas.microsoft.com/office/powerpoint/2010/main" val="756782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5195243" y="292284"/>
            <a:ext cx="3855742" cy="3724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smtClean="0">
                <a:latin typeface="Times New Roman"/>
                <a:ea typeface="Kai"/>
                <a:cs typeface="Times New Roman"/>
              </a:rPr>
              <a:t>Andra femårsplanen, 1958-1962</a:t>
            </a:r>
          </a:p>
          <a:p>
            <a:endParaRPr lang="sv-SE" dirty="0">
              <a:latin typeface="Times New Roman"/>
              <a:ea typeface="Kai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r>
              <a:rPr lang="sv-SE" dirty="0" smtClean="0">
                <a:latin typeface="Times New Roman"/>
                <a:ea typeface="Kai"/>
                <a:cs typeface="Times New Roman"/>
              </a:rPr>
              <a:t>Utveckla tung industri</a:t>
            </a:r>
          </a:p>
          <a:p>
            <a:pPr marL="285750" indent="-285750">
              <a:buFont typeface="Arial"/>
              <a:buChar char="•"/>
            </a:pPr>
            <a:r>
              <a:rPr lang="sv-SE" dirty="0" smtClean="0">
                <a:latin typeface="Times New Roman"/>
                <a:ea typeface="Kai"/>
                <a:cs typeface="Times New Roman"/>
              </a:rPr>
              <a:t>Kollektivisering</a:t>
            </a:r>
          </a:p>
          <a:p>
            <a:pPr marL="285750" indent="-285750">
              <a:buFont typeface="Arial"/>
              <a:buChar char="•"/>
            </a:pPr>
            <a:r>
              <a:rPr lang="sv-SE" dirty="0" smtClean="0">
                <a:latin typeface="Times New Roman"/>
                <a:ea typeface="Kai"/>
                <a:cs typeface="Times New Roman"/>
              </a:rPr>
              <a:t>Ytterligare ekonomisk tillväxt</a:t>
            </a:r>
          </a:p>
          <a:p>
            <a:pPr marL="285750" indent="-285750">
              <a:buFont typeface="Arial"/>
              <a:buChar char="•"/>
            </a:pPr>
            <a:r>
              <a:rPr lang="sv-SE" dirty="0" smtClean="0">
                <a:latin typeface="Times New Roman"/>
                <a:ea typeface="Kai"/>
                <a:cs typeface="Times New Roman"/>
              </a:rPr>
              <a:t>Folkbildning</a:t>
            </a:r>
          </a:p>
          <a:p>
            <a:pPr marL="285750" indent="-285750">
              <a:buFont typeface="Arial"/>
              <a:buChar char="•"/>
            </a:pPr>
            <a:r>
              <a:rPr lang="sv-SE" dirty="0" smtClean="0">
                <a:latin typeface="Times New Roman"/>
                <a:ea typeface="Kai"/>
                <a:cs typeface="Times New Roman"/>
              </a:rPr>
              <a:t>Stärka försvaret</a:t>
            </a:r>
          </a:p>
          <a:p>
            <a:endParaRPr lang="sv-SE" dirty="0">
              <a:latin typeface="Times New Roman"/>
              <a:ea typeface="Kai"/>
              <a:cs typeface="Times New Roman"/>
            </a:endParaRPr>
          </a:p>
          <a:p>
            <a:r>
              <a:rPr lang="sv-SE" dirty="0" smtClean="0">
                <a:latin typeface="Times New Roman"/>
                <a:ea typeface="Kai"/>
                <a:cs typeface="Times New Roman"/>
              </a:rPr>
              <a:t>Det stora språnget </a:t>
            </a:r>
            <a:r>
              <a:rPr lang="sv-SE" dirty="0" err="1" smtClean="0">
                <a:latin typeface="Times New Roman"/>
                <a:ea typeface="Kai"/>
                <a:cs typeface="Times New Roman"/>
              </a:rPr>
              <a:t>大跃进</a:t>
            </a:r>
            <a:r>
              <a:rPr lang="sv-SE" dirty="0" smtClean="0">
                <a:latin typeface="Times New Roman"/>
                <a:ea typeface="Kai"/>
                <a:cs typeface="Times New Roman"/>
              </a:rPr>
              <a:t> (</a:t>
            </a:r>
            <a:r>
              <a:rPr lang="sv-SE" i="1" dirty="0" err="1" smtClean="0">
                <a:latin typeface="Times New Roman"/>
                <a:ea typeface="Kai"/>
                <a:cs typeface="Times New Roman"/>
              </a:rPr>
              <a:t>dàyùejìn</a:t>
            </a:r>
            <a:r>
              <a:rPr lang="sv-SE" dirty="0" smtClean="0">
                <a:latin typeface="Times New Roman"/>
                <a:ea typeface="Kai"/>
                <a:cs typeface="Times New Roman"/>
              </a:rPr>
              <a:t>)</a:t>
            </a:r>
          </a:p>
          <a:p>
            <a:r>
              <a:rPr lang="sv-SE" dirty="0">
                <a:latin typeface="Times New Roman"/>
                <a:ea typeface="Kai"/>
                <a:cs typeface="Times New Roman"/>
              </a:rPr>
              <a:t> </a:t>
            </a:r>
            <a:r>
              <a:rPr lang="sv-SE" dirty="0" smtClean="0">
                <a:latin typeface="Times New Roman"/>
                <a:ea typeface="Kai"/>
                <a:cs typeface="Times New Roman"/>
              </a:rPr>
              <a:t>- Industriellt och agrart projekt</a:t>
            </a:r>
          </a:p>
          <a:p>
            <a:endParaRPr lang="sv-SE" dirty="0" smtClean="0">
              <a:latin typeface="Times New Roman"/>
              <a:ea typeface="Kai"/>
              <a:cs typeface="Times New Roman"/>
            </a:endParaRPr>
          </a:p>
          <a:p>
            <a:endParaRPr lang="sv-SE" dirty="0" smtClean="0">
              <a:latin typeface="Times New Roman"/>
              <a:ea typeface="Kai"/>
              <a:cs typeface="Times New Roman"/>
            </a:endParaRPr>
          </a:p>
          <a:p>
            <a:r>
              <a:rPr lang="sv-SE" dirty="0" smtClean="0">
                <a:latin typeface="Times New Roman"/>
                <a:ea typeface="Kai"/>
                <a:cs typeface="Times New Roman"/>
              </a:rPr>
              <a:t> 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0" y="-59072"/>
            <a:ext cx="4955247" cy="6946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430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5195243" y="292284"/>
            <a:ext cx="3855742" cy="3724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smtClean="0">
                <a:latin typeface="Times New Roman"/>
                <a:ea typeface="Kai"/>
                <a:cs typeface="Times New Roman"/>
              </a:rPr>
              <a:t>Andra femårsplanen, 1958-1962</a:t>
            </a:r>
          </a:p>
          <a:p>
            <a:endParaRPr lang="sv-SE" dirty="0">
              <a:latin typeface="Times New Roman"/>
              <a:ea typeface="Kai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r>
              <a:rPr lang="sv-SE" dirty="0" smtClean="0">
                <a:latin typeface="Times New Roman"/>
                <a:ea typeface="Kai"/>
                <a:cs typeface="Times New Roman"/>
              </a:rPr>
              <a:t>Utveckla tung industri</a:t>
            </a:r>
          </a:p>
          <a:p>
            <a:pPr marL="285750" indent="-285750">
              <a:buFont typeface="Arial"/>
              <a:buChar char="•"/>
            </a:pPr>
            <a:r>
              <a:rPr lang="sv-SE" dirty="0" smtClean="0">
                <a:latin typeface="Times New Roman"/>
                <a:ea typeface="Kai"/>
                <a:cs typeface="Times New Roman"/>
              </a:rPr>
              <a:t>Kollektivisering</a:t>
            </a:r>
          </a:p>
          <a:p>
            <a:pPr marL="285750" indent="-285750">
              <a:buFont typeface="Arial"/>
              <a:buChar char="•"/>
            </a:pPr>
            <a:r>
              <a:rPr lang="sv-SE" dirty="0" smtClean="0">
                <a:latin typeface="Times New Roman"/>
                <a:ea typeface="Kai"/>
                <a:cs typeface="Times New Roman"/>
              </a:rPr>
              <a:t>Ytterligare ekonomisk tillväxt</a:t>
            </a:r>
          </a:p>
          <a:p>
            <a:pPr marL="285750" indent="-285750">
              <a:buFont typeface="Arial"/>
              <a:buChar char="•"/>
            </a:pPr>
            <a:r>
              <a:rPr lang="sv-SE" dirty="0" smtClean="0">
                <a:latin typeface="Times New Roman"/>
                <a:ea typeface="Kai"/>
                <a:cs typeface="Times New Roman"/>
              </a:rPr>
              <a:t>Folkbildning</a:t>
            </a:r>
          </a:p>
          <a:p>
            <a:pPr marL="285750" indent="-285750">
              <a:buFont typeface="Arial"/>
              <a:buChar char="•"/>
            </a:pPr>
            <a:r>
              <a:rPr lang="sv-SE" dirty="0" smtClean="0">
                <a:latin typeface="Times New Roman"/>
                <a:ea typeface="Kai"/>
                <a:cs typeface="Times New Roman"/>
              </a:rPr>
              <a:t>Stärka försvaret</a:t>
            </a:r>
          </a:p>
          <a:p>
            <a:endParaRPr lang="sv-SE" dirty="0">
              <a:latin typeface="Times New Roman"/>
              <a:ea typeface="Kai"/>
              <a:cs typeface="Times New Roman"/>
            </a:endParaRPr>
          </a:p>
          <a:p>
            <a:r>
              <a:rPr lang="sv-SE" dirty="0" smtClean="0">
                <a:latin typeface="Times New Roman"/>
                <a:ea typeface="Kai"/>
                <a:cs typeface="Times New Roman"/>
              </a:rPr>
              <a:t>Det stora språnget </a:t>
            </a:r>
            <a:r>
              <a:rPr lang="sv-SE" dirty="0" err="1" smtClean="0">
                <a:latin typeface="Times New Roman"/>
                <a:ea typeface="Kai"/>
                <a:cs typeface="Times New Roman"/>
              </a:rPr>
              <a:t>大跃进</a:t>
            </a:r>
            <a:r>
              <a:rPr lang="sv-SE" dirty="0" smtClean="0">
                <a:latin typeface="Times New Roman"/>
                <a:ea typeface="Kai"/>
                <a:cs typeface="Times New Roman"/>
              </a:rPr>
              <a:t> (</a:t>
            </a:r>
            <a:r>
              <a:rPr lang="sv-SE" i="1" dirty="0" err="1" smtClean="0">
                <a:latin typeface="Times New Roman"/>
                <a:ea typeface="Kai"/>
                <a:cs typeface="Times New Roman"/>
              </a:rPr>
              <a:t>dàyùejìn</a:t>
            </a:r>
            <a:r>
              <a:rPr lang="sv-SE" dirty="0" smtClean="0">
                <a:latin typeface="Times New Roman"/>
                <a:ea typeface="Kai"/>
                <a:cs typeface="Times New Roman"/>
              </a:rPr>
              <a:t>)</a:t>
            </a:r>
          </a:p>
          <a:p>
            <a:r>
              <a:rPr lang="sv-SE" dirty="0">
                <a:latin typeface="Times New Roman"/>
                <a:ea typeface="Kai"/>
                <a:cs typeface="Times New Roman"/>
              </a:rPr>
              <a:t> </a:t>
            </a:r>
            <a:r>
              <a:rPr lang="sv-SE" dirty="0" smtClean="0">
                <a:latin typeface="Times New Roman"/>
                <a:ea typeface="Kai"/>
                <a:cs typeface="Times New Roman"/>
              </a:rPr>
              <a:t>- Industriellt och agrart projekt</a:t>
            </a:r>
          </a:p>
          <a:p>
            <a:endParaRPr lang="sv-SE" dirty="0">
              <a:latin typeface="Times New Roman"/>
              <a:ea typeface="Kai"/>
              <a:cs typeface="Times New Roman"/>
            </a:endParaRPr>
          </a:p>
          <a:p>
            <a:endParaRPr lang="sv-SE" dirty="0" smtClean="0">
              <a:latin typeface="Times New Roman"/>
              <a:ea typeface="Kai"/>
              <a:cs typeface="Times New Roman"/>
            </a:endParaRPr>
          </a:p>
          <a:p>
            <a:r>
              <a:rPr lang="sv-SE" dirty="0" smtClean="0">
                <a:latin typeface="Times New Roman"/>
                <a:ea typeface="Kai"/>
                <a:cs typeface="Times New Roman"/>
              </a:rPr>
              <a:t> 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0" y="-59072"/>
            <a:ext cx="4955247" cy="6946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500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5195243" y="292284"/>
            <a:ext cx="3855742" cy="5109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smtClean="0">
                <a:latin typeface="Times New Roman"/>
                <a:ea typeface="Kai"/>
                <a:cs typeface="Times New Roman"/>
              </a:rPr>
              <a:t>Andra femårsplanen, 1958-1962</a:t>
            </a:r>
          </a:p>
          <a:p>
            <a:endParaRPr lang="sv-SE" dirty="0">
              <a:latin typeface="Times New Roman"/>
              <a:ea typeface="Kai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r>
              <a:rPr lang="sv-SE" dirty="0" smtClean="0">
                <a:latin typeface="Times New Roman"/>
                <a:ea typeface="Kai"/>
                <a:cs typeface="Times New Roman"/>
              </a:rPr>
              <a:t>Utveckla tung industri</a:t>
            </a:r>
          </a:p>
          <a:p>
            <a:pPr marL="285750" indent="-285750">
              <a:buFont typeface="Arial"/>
              <a:buChar char="•"/>
            </a:pPr>
            <a:r>
              <a:rPr lang="sv-SE" dirty="0" smtClean="0">
                <a:latin typeface="Times New Roman"/>
                <a:ea typeface="Kai"/>
                <a:cs typeface="Times New Roman"/>
              </a:rPr>
              <a:t>Kollektivisering</a:t>
            </a:r>
          </a:p>
          <a:p>
            <a:pPr marL="285750" indent="-285750">
              <a:buFont typeface="Arial"/>
              <a:buChar char="•"/>
            </a:pPr>
            <a:r>
              <a:rPr lang="sv-SE" dirty="0" smtClean="0">
                <a:latin typeface="Times New Roman"/>
                <a:ea typeface="Kai"/>
                <a:cs typeface="Times New Roman"/>
              </a:rPr>
              <a:t>Ytterligare ekonomisk tillväxt</a:t>
            </a:r>
          </a:p>
          <a:p>
            <a:pPr marL="285750" indent="-285750">
              <a:buFont typeface="Arial"/>
              <a:buChar char="•"/>
            </a:pPr>
            <a:r>
              <a:rPr lang="sv-SE" dirty="0" smtClean="0">
                <a:latin typeface="Times New Roman"/>
                <a:ea typeface="Kai"/>
                <a:cs typeface="Times New Roman"/>
              </a:rPr>
              <a:t>Folkbildning</a:t>
            </a:r>
          </a:p>
          <a:p>
            <a:pPr marL="285750" indent="-285750">
              <a:buFont typeface="Arial"/>
              <a:buChar char="•"/>
            </a:pPr>
            <a:r>
              <a:rPr lang="sv-SE" dirty="0" smtClean="0">
                <a:latin typeface="Times New Roman"/>
                <a:ea typeface="Kai"/>
                <a:cs typeface="Times New Roman"/>
              </a:rPr>
              <a:t>Stärka försvaret</a:t>
            </a:r>
          </a:p>
          <a:p>
            <a:endParaRPr lang="sv-SE" dirty="0">
              <a:latin typeface="Times New Roman"/>
              <a:ea typeface="Kai"/>
              <a:cs typeface="Times New Roman"/>
            </a:endParaRPr>
          </a:p>
          <a:p>
            <a:r>
              <a:rPr lang="sv-SE" dirty="0" smtClean="0">
                <a:latin typeface="Times New Roman"/>
                <a:ea typeface="Kai"/>
                <a:cs typeface="Times New Roman"/>
              </a:rPr>
              <a:t>Det stora språnget </a:t>
            </a:r>
            <a:r>
              <a:rPr lang="sv-SE" dirty="0" err="1" smtClean="0">
                <a:latin typeface="Times New Roman"/>
                <a:ea typeface="Kai"/>
                <a:cs typeface="Times New Roman"/>
              </a:rPr>
              <a:t>大跃进</a:t>
            </a:r>
            <a:r>
              <a:rPr lang="sv-SE" dirty="0" smtClean="0">
                <a:latin typeface="Times New Roman"/>
                <a:ea typeface="Kai"/>
                <a:cs typeface="Times New Roman"/>
              </a:rPr>
              <a:t> (</a:t>
            </a:r>
            <a:r>
              <a:rPr lang="sv-SE" i="1" dirty="0" err="1" smtClean="0">
                <a:latin typeface="Times New Roman"/>
                <a:ea typeface="Kai"/>
                <a:cs typeface="Times New Roman"/>
              </a:rPr>
              <a:t>dàyùejìn</a:t>
            </a:r>
            <a:r>
              <a:rPr lang="sv-SE" dirty="0" smtClean="0">
                <a:latin typeface="Times New Roman"/>
                <a:ea typeface="Kai"/>
                <a:cs typeface="Times New Roman"/>
              </a:rPr>
              <a:t>)</a:t>
            </a:r>
          </a:p>
          <a:p>
            <a:r>
              <a:rPr lang="sv-SE" dirty="0">
                <a:latin typeface="Times New Roman"/>
                <a:ea typeface="Kai"/>
                <a:cs typeface="Times New Roman"/>
              </a:rPr>
              <a:t> </a:t>
            </a:r>
            <a:r>
              <a:rPr lang="sv-SE" dirty="0" smtClean="0">
                <a:latin typeface="Times New Roman"/>
                <a:ea typeface="Kai"/>
                <a:cs typeface="Times New Roman"/>
              </a:rPr>
              <a:t>- Industriellt och agrart projekt</a:t>
            </a:r>
          </a:p>
          <a:p>
            <a:endParaRPr lang="sv-SE" dirty="0">
              <a:latin typeface="Times New Roman"/>
              <a:ea typeface="Kai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r>
              <a:rPr lang="sv-SE" dirty="0" smtClean="0">
                <a:latin typeface="Times New Roman"/>
                <a:ea typeface="Kai"/>
                <a:cs typeface="Times New Roman"/>
              </a:rPr>
              <a:t>Massmobilisering av arbetskraft</a:t>
            </a:r>
          </a:p>
          <a:p>
            <a:pPr marL="285750" indent="-285750">
              <a:buFont typeface="Arial"/>
              <a:buChar char="•"/>
            </a:pPr>
            <a:r>
              <a:rPr lang="sv-SE" dirty="0" smtClean="0">
                <a:latin typeface="Times New Roman"/>
                <a:ea typeface="Kai"/>
                <a:cs typeface="Times New Roman"/>
              </a:rPr>
              <a:t>Okonventionella</a:t>
            </a:r>
            <a:r>
              <a:rPr lang="sv-SE" baseline="0" dirty="0" smtClean="0">
                <a:latin typeface="Times New Roman"/>
                <a:ea typeface="Kai"/>
                <a:cs typeface="Times New Roman"/>
              </a:rPr>
              <a:t> odlingsmetoder</a:t>
            </a:r>
          </a:p>
          <a:p>
            <a:pPr marL="285750" indent="-285750">
              <a:buFont typeface="Arial"/>
              <a:buChar char="•"/>
            </a:pPr>
            <a:r>
              <a:rPr lang="sv-SE" dirty="0" smtClean="0">
                <a:latin typeface="Times New Roman"/>
                <a:ea typeface="Kai"/>
                <a:cs typeface="Times New Roman"/>
              </a:rPr>
              <a:t>Hemmagjorda masugnar</a:t>
            </a:r>
          </a:p>
          <a:p>
            <a:pPr marL="285750" indent="-285750">
              <a:buFont typeface="Arial"/>
              <a:buChar char="•"/>
            </a:pPr>
            <a:r>
              <a:rPr lang="sv-SE" dirty="0" smtClean="0">
                <a:latin typeface="Times New Roman"/>
                <a:ea typeface="Kai"/>
                <a:cs typeface="Times New Roman"/>
              </a:rPr>
              <a:t>Folkkommuner </a:t>
            </a:r>
            <a:r>
              <a:rPr lang="sv-SE" dirty="0" err="1" smtClean="0">
                <a:latin typeface="Times New Roman"/>
                <a:ea typeface="Kai"/>
                <a:cs typeface="Times New Roman"/>
              </a:rPr>
              <a:t>人民公社</a:t>
            </a:r>
            <a:r>
              <a:rPr lang="sv-SE" dirty="0" smtClean="0">
                <a:latin typeface="Times New Roman"/>
                <a:ea typeface="Kai"/>
                <a:cs typeface="Times New Roman"/>
              </a:rPr>
              <a:t> (</a:t>
            </a:r>
            <a:r>
              <a:rPr lang="sv-SE" i="1" dirty="0" err="1" smtClean="0">
                <a:latin typeface="Times New Roman"/>
                <a:ea typeface="Kai"/>
                <a:cs typeface="Times New Roman"/>
              </a:rPr>
              <a:t>r</a:t>
            </a:r>
            <a:r>
              <a:rPr lang="sv-SE" i="1" dirty="0" err="1" smtClean="0">
                <a:effectLst/>
                <a:latin typeface="Times New Roman"/>
                <a:ea typeface="Kai"/>
                <a:cs typeface="Times New Roman"/>
              </a:rPr>
              <a:t>énmín</a:t>
            </a:r>
            <a:r>
              <a:rPr lang="sv-SE" i="1" dirty="0" smtClean="0">
                <a:effectLst/>
                <a:latin typeface="Times New Roman"/>
                <a:ea typeface="Kai"/>
                <a:cs typeface="Times New Roman"/>
              </a:rPr>
              <a:t> </a:t>
            </a:r>
            <a:r>
              <a:rPr lang="sv-SE" i="1" dirty="0" err="1" smtClean="0">
                <a:effectLst/>
                <a:latin typeface="Times New Roman"/>
                <a:ea typeface="Kai"/>
                <a:cs typeface="Times New Roman"/>
              </a:rPr>
              <a:t>gōngshè</a:t>
            </a:r>
            <a:r>
              <a:rPr lang="sv-SE" dirty="0" smtClean="0">
                <a:latin typeface="Times New Roman"/>
                <a:ea typeface="Kai"/>
                <a:cs typeface="Times New Roman"/>
              </a:rPr>
              <a:t>)</a:t>
            </a:r>
          </a:p>
          <a:p>
            <a:endParaRPr lang="sv-SE" dirty="0" smtClean="0">
              <a:latin typeface="Times New Roman"/>
              <a:ea typeface="Kai"/>
              <a:cs typeface="Times New Roman"/>
            </a:endParaRPr>
          </a:p>
          <a:p>
            <a:r>
              <a:rPr lang="sv-SE" dirty="0" smtClean="0">
                <a:latin typeface="Times New Roman"/>
                <a:ea typeface="Kai"/>
                <a:cs typeface="Times New Roman"/>
              </a:rPr>
              <a:t> 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0" y="-59072"/>
            <a:ext cx="4955247" cy="6946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151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5195243" y="292284"/>
            <a:ext cx="3855742" cy="5940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smtClean="0">
                <a:latin typeface="Times New Roman"/>
                <a:ea typeface="Kai"/>
                <a:cs typeface="Times New Roman"/>
              </a:rPr>
              <a:t>Andra femårsplanen, 1958-1962</a:t>
            </a:r>
          </a:p>
          <a:p>
            <a:endParaRPr lang="sv-SE" dirty="0">
              <a:latin typeface="Times New Roman"/>
              <a:ea typeface="Kai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r>
              <a:rPr lang="sv-SE" dirty="0" smtClean="0">
                <a:latin typeface="Times New Roman"/>
                <a:ea typeface="Kai"/>
                <a:cs typeface="Times New Roman"/>
              </a:rPr>
              <a:t>Utveckla tung industri</a:t>
            </a:r>
          </a:p>
          <a:p>
            <a:pPr marL="285750" indent="-285750">
              <a:buFont typeface="Arial"/>
              <a:buChar char="•"/>
            </a:pPr>
            <a:r>
              <a:rPr lang="sv-SE" dirty="0" smtClean="0">
                <a:latin typeface="Times New Roman"/>
                <a:ea typeface="Kai"/>
                <a:cs typeface="Times New Roman"/>
              </a:rPr>
              <a:t>Kollektivisering</a:t>
            </a:r>
          </a:p>
          <a:p>
            <a:pPr marL="285750" indent="-285750">
              <a:buFont typeface="Arial"/>
              <a:buChar char="•"/>
            </a:pPr>
            <a:r>
              <a:rPr lang="sv-SE" dirty="0" smtClean="0">
                <a:latin typeface="Times New Roman"/>
                <a:ea typeface="Kai"/>
                <a:cs typeface="Times New Roman"/>
              </a:rPr>
              <a:t>Ytterligare ekonomisk tillväxt</a:t>
            </a:r>
          </a:p>
          <a:p>
            <a:pPr marL="285750" indent="-285750">
              <a:buFont typeface="Arial"/>
              <a:buChar char="•"/>
            </a:pPr>
            <a:r>
              <a:rPr lang="sv-SE" dirty="0" smtClean="0">
                <a:latin typeface="Times New Roman"/>
                <a:ea typeface="Kai"/>
                <a:cs typeface="Times New Roman"/>
              </a:rPr>
              <a:t>Folkbildning</a:t>
            </a:r>
          </a:p>
          <a:p>
            <a:pPr marL="285750" indent="-285750">
              <a:buFont typeface="Arial"/>
              <a:buChar char="•"/>
            </a:pPr>
            <a:r>
              <a:rPr lang="sv-SE" dirty="0" smtClean="0">
                <a:latin typeface="Times New Roman"/>
                <a:ea typeface="Kai"/>
                <a:cs typeface="Times New Roman"/>
              </a:rPr>
              <a:t>Stärka försvaret</a:t>
            </a:r>
          </a:p>
          <a:p>
            <a:endParaRPr lang="sv-SE" dirty="0">
              <a:latin typeface="Times New Roman"/>
              <a:ea typeface="Kai"/>
              <a:cs typeface="Times New Roman"/>
            </a:endParaRPr>
          </a:p>
          <a:p>
            <a:r>
              <a:rPr lang="sv-SE" dirty="0" smtClean="0">
                <a:latin typeface="Times New Roman"/>
                <a:ea typeface="Kai"/>
                <a:cs typeface="Times New Roman"/>
              </a:rPr>
              <a:t>Det stora språnget </a:t>
            </a:r>
            <a:r>
              <a:rPr lang="sv-SE" dirty="0" err="1" smtClean="0">
                <a:latin typeface="Times New Roman"/>
                <a:ea typeface="Kai"/>
                <a:cs typeface="Times New Roman"/>
              </a:rPr>
              <a:t>大跃进</a:t>
            </a:r>
            <a:r>
              <a:rPr lang="sv-SE" dirty="0" smtClean="0">
                <a:latin typeface="Times New Roman"/>
                <a:ea typeface="Kai"/>
                <a:cs typeface="Times New Roman"/>
              </a:rPr>
              <a:t> (</a:t>
            </a:r>
            <a:r>
              <a:rPr lang="sv-SE" i="1" dirty="0" err="1" smtClean="0">
                <a:latin typeface="Times New Roman"/>
                <a:ea typeface="Kai"/>
                <a:cs typeface="Times New Roman"/>
              </a:rPr>
              <a:t>dàyùejìn</a:t>
            </a:r>
            <a:r>
              <a:rPr lang="sv-SE" dirty="0" smtClean="0">
                <a:latin typeface="Times New Roman"/>
                <a:ea typeface="Kai"/>
                <a:cs typeface="Times New Roman"/>
              </a:rPr>
              <a:t>)</a:t>
            </a:r>
          </a:p>
          <a:p>
            <a:r>
              <a:rPr lang="sv-SE" dirty="0">
                <a:latin typeface="Times New Roman"/>
                <a:ea typeface="Kai"/>
                <a:cs typeface="Times New Roman"/>
              </a:rPr>
              <a:t> </a:t>
            </a:r>
            <a:r>
              <a:rPr lang="sv-SE" dirty="0" smtClean="0">
                <a:latin typeface="Times New Roman"/>
                <a:ea typeface="Kai"/>
                <a:cs typeface="Times New Roman"/>
              </a:rPr>
              <a:t>- Industriellt och agrart projekt</a:t>
            </a:r>
          </a:p>
          <a:p>
            <a:endParaRPr lang="sv-SE" dirty="0">
              <a:latin typeface="Times New Roman"/>
              <a:ea typeface="Kai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r>
              <a:rPr lang="sv-SE" dirty="0" smtClean="0">
                <a:latin typeface="Times New Roman"/>
                <a:ea typeface="Kai"/>
                <a:cs typeface="Times New Roman"/>
              </a:rPr>
              <a:t>Massmobilisering av arbetskraft</a:t>
            </a:r>
          </a:p>
          <a:p>
            <a:pPr marL="285750" indent="-285750">
              <a:buFont typeface="Arial"/>
              <a:buChar char="•"/>
            </a:pPr>
            <a:r>
              <a:rPr lang="sv-SE" dirty="0" smtClean="0">
                <a:latin typeface="Times New Roman"/>
                <a:ea typeface="Kai"/>
                <a:cs typeface="Times New Roman"/>
              </a:rPr>
              <a:t>Okonventionella</a:t>
            </a:r>
            <a:r>
              <a:rPr lang="sv-SE" baseline="0" dirty="0" smtClean="0">
                <a:latin typeface="Times New Roman"/>
                <a:ea typeface="Kai"/>
                <a:cs typeface="Times New Roman"/>
              </a:rPr>
              <a:t> odlingsmetoder</a:t>
            </a:r>
          </a:p>
          <a:p>
            <a:pPr marL="285750" indent="-285750">
              <a:buFont typeface="Arial"/>
              <a:buChar char="•"/>
            </a:pPr>
            <a:r>
              <a:rPr lang="sv-SE" dirty="0" smtClean="0">
                <a:latin typeface="Times New Roman"/>
                <a:ea typeface="Kai"/>
                <a:cs typeface="Times New Roman"/>
              </a:rPr>
              <a:t>Hemmagjorda masugnar</a:t>
            </a:r>
          </a:p>
          <a:p>
            <a:pPr marL="285750" indent="-285750">
              <a:buFont typeface="Arial"/>
              <a:buChar char="•"/>
            </a:pPr>
            <a:r>
              <a:rPr lang="sv-SE" dirty="0" smtClean="0">
                <a:latin typeface="Times New Roman"/>
                <a:ea typeface="Kai"/>
                <a:cs typeface="Times New Roman"/>
              </a:rPr>
              <a:t>Folkkommuner </a:t>
            </a:r>
            <a:r>
              <a:rPr lang="sv-SE" dirty="0" err="1" smtClean="0">
                <a:latin typeface="Times New Roman"/>
                <a:ea typeface="Kai"/>
                <a:cs typeface="Times New Roman"/>
              </a:rPr>
              <a:t>人民公社</a:t>
            </a:r>
            <a:r>
              <a:rPr lang="sv-SE" dirty="0" smtClean="0">
                <a:latin typeface="Times New Roman"/>
                <a:ea typeface="Kai"/>
                <a:cs typeface="Times New Roman"/>
              </a:rPr>
              <a:t> (</a:t>
            </a:r>
            <a:r>
              <a:rPr lang="sv-SE" i="1" dirty="0" err="1" smtClean="0">
                <a:latin typeface="Times New Roman"/>
                <a:ea typeface="Kai"/>
                <a:cs typeface="Times New Roman"/>
              </a:rPr>
              <a:t>r</a:t>
            </a:r>
            <a:r>
              <a:rPr lang="sv-SE" i="1" dirty="0" err="1" smtClean="0">
                <a:effectLst/>
                <a:latin typeface="Times New Roman"/>
                <a:ea typeface="Kai"/>
                <a:cs typeface="Times New Roman"/>
              </a:rPr>
              <a:t>énmín</a:t>
            </a:r>
            <a:r>
              <a:rPr lang="sv-SE" i="1" dirty="0" smtClean="0">
                <a:effectLst/>
                <a:latin typeface="Times New Roman"/>
                <a:ea typeface="Kai"/>
                <a:cs typeface="Times New Roman"/>
              </a:rPr>
              <a:t> </a:t>
            </a:r>
            <a:r>
              <a:rPr lang="sv-SE" i="1" dirty="0" err="1" smtClean="0">
                <a:effectLst/>
                <a:latin typeface="Times New Roman"/>
                <a:ea typeface="Kai"/>
                <a:cs typeface="Times New Roman"/>
              </a:rPr>
              <a:t>gōngshè</a:t>
            </a:r>
            <a:r>
              <a:rPr lang="sv-SE" dirty="0" smtClean="0">
                <a:latin typeface="Times New Roman"/>
                <a:ea typeface="Kai"/>
                <a:cs typeface="Times New Roman"/>
              </a:rPr>
              <a:t>)</a:t>
            </a:r>
          </a:p>
          <a:p>
            <a:endParaRPr lang="sv-SE" dirty="0">
              <a:latin typeface="Times New Roman"/>
              <a:ea typeface="Kai"/>
              <a:cs typeface="Times New Roman"/>
            </a:endParaRPr>
          </a:p>
          <a:p>
            <a:r>
              <a:rPr lang="sv-SE" dirty="0" smtClean="0">
                <a:latin typeface="Times New Roman"/>
                <a:ea typeface="Kai"/>
                <a:cs typeface="Times New Roman"/>
              </a:rPr>
              <a:t>Peng </a:t>
            </a:r>
            <a:r>
              <a:rPr lang="sv-SE" dirty="0" err="1" smtClean="0">
                <a:latin typeface="Times New Roman"/>
                <a:ea typeface="Kai"/>
                <a:cs typeface="Times New Roman"/>
              </a:rPr>
              <a:t>Dehuai</a:t>
            </a:r>
            <a:r>
              <a:rPr lang="sv-SE" dirty="0" smtClean="0">
                <a:latin typeface="Times New Roman"/>
                <a:ea typeface="Kai"/>
                <a:cs typeface="Times New Roman"/>
              </a:rPr>
              <a:t> </a:t>
            </a:r>
            <a:r>
              <a:rPr lang="zh-TW" altLang="en-US" dirty="0" smtClean="0">
                <a:latin typeface="Times New Roman"/>
                <a:ea typeface="Kai"/>
                <a:cs typeface="Times New Roman"/>
              </a:rPr>
              <a:t> 彭德怀</a:t>
            </a:r>
            <a:r>
              <a:rPr lang="en-US" altLang="zh-TW" dirty="0">
                <a:latin typeface="Times New Roman"/>
                <a:ea typeface="Kai"/>
                <a:cs typeface="Times New Roman"/>
              </a:rPr>
              <a:t> </a:t>
            </a:r>
            <a:r>
              <a:rPr lang="en-US" altLang="zh-TW" dirty="0" smtClean="0">
                <a:latin typeface="Times New Roman"/>
                <a:ea typeface="Kai"/>
                <a:cs typeface="Times New Roman"/>
              </a:rPr>
              <a:t>(</a:t>
            </a:r>
            <a:r>
              <a:rPr lang="en-US" altLang="zh-TW" i="1" dirty="0" err="1">
                <a:latin typeface="Times New Roman"/>
                <a:ea typeface="Kai"/>
                <a:cs typeface="Times New Roman"/>
              </a:rPr>
              <a:t>p</a:t>
            </a:r>
            <a:r>
              <a:rPr lang="en-US" i="1" dirty="0" err="1" smtClean="0">
                <a:latin typeface="Times New Roman"/>
                <a:ea typeface="Kai"/>
                <a:cs typeface="Times New Roman"/>
              </a:rPr>
              <a:t>éng</a:t>
            </a:r>
            <a:r>
              <a:rPr lang="en-US" i="1" dirty="0" smtClean="0">
                <a:latin typeface="Times New Roman"/>
                <a:ea typeface="Kai"/>
                <a:cs typeface="Times New Roman"/>
              </a:rPr>
              <a:t> </a:t>
            </a:r>
            <a:r>
              <a:rPr lang="en-US" i="1" dirty="0" err="1">
                <a:latin typeface="Times New Roman"/>
                <a:ea typeface="Kai"/>
                <a:cs typeface="Times New Roman"/>
              </a:rPr>
              <a:t>d</a:t>
            </a:r>
            <a:r>
              <a:rPr lang="en-US" i="1" dirty="0" err="1" smtClean="0">
                <a:latin typeface="Times New Roman"/>
                <a:ea typeface="Kai"/>
                <a:cs typeface="Times New Roman"/>
              </a:rPr>
              <a:t>éhuái</a:t>
            </a:r>
            <a:r>
              <a:rPr lang="en-US" altLang="zh-TW" dirty="0" smtClean="0">
                <a:latin typeface="Times New Roman"/>
                <a:ea typeface="Kai"/>
                <a:cs typeface="Times New Roman"/>
              </a:rPr>
              <a:t>), 1898-1974</a:t>
            </a:r>
            <a:endParaRPr lang="sv-SE" dirty="0" smtClean="0">
              <a:latin typeface="Times New Roman"/>
              <a:ea typeface="Kai"/>
              <a:cs typeface="Times New Roman"/>
            </a:endParaRPr>
          </a:p>
          <a:p>
            <a:endParaRPr lang="sv-SE" dirty="0" smtClean="0">
              <a:latin typeface="Times New Roman"/>
              <a:ea typeface="Kai"/>
              <a:cs typeface="Times New Roman"/>
            </a:endParaRPr>
          </a:p>
          <a:p>
            <a:r>
              <a:rPr lang="sv-SE" dirty="0" smtClean="0">
                <a:latin typeface="Times New Roman"/>
                <a:ea typeface="Kai"/>
                <a:cs typeface="Times New Roman"/>
              </a:rPr>
              <a:t> 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414" y="50188"/>
            <a:ext cx="5220582" cy="676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615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5195243" y="292284"/>
            <a:ext cx="3855742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Times New Roman"/>
                <a:ea typeface="Kai"/>
                <a:cs typeface="Times New Roman"/>
              </a:rPr>
              <a:t>Anti-högerkampanjen </a:t>
            </a:r>
            <a:r>
              <a:rPr lang="sv-SE" dirty="0" err="1" smtClean="0">
                <a:latin typeface="Times New Roman"/>
                <a:ea typeface="Kai"/>
                <a:cs typeface="Times New Roman"/>
              </a:rPr>
              <a:t>反右运动</a:t>
            </a:r>
            <a:r>
              <a:rPr lang="sv-SE" dirty="0" smtClean="0">
                <a:latin typeface="Times New Roman"/>
                <a:ea typeface="Kai"/>
                <a:cs typeface="Times New Roman"/>
              </a:rPr>
              <a:t> (</a:t>
            </a:r>
            <a:r>
              <a:rPr lang="sv-SE" i="1" dirty="0" err="1" smtClean="0">
                <a:latin typeface="Times New Roman"/>
                <a:ea typeface="Kai"/>
                <a:cs typeface="Times New Roman"/>
              </a:rPr>
              <a:t>f</a:t>
            </a:r>
            <a:r>
              <a:rPr lang="sv-SE" i="1" dirty="0" err="1" smtClean="0">
                <a:effectLst/>
                <a:latin typeface="Times New Roman"/>
                <a:ea typeface="Kai"/>
                <a:cs typeface="Times New Roman"/>
              </a:rPr>
              <a:t>ǎn</a:t>
            </a:r>
            <a:r>
              <a:rPr lang="sv-SE" i="1" dirty="0" smtClean="0">
                <a:effectLst/>
                <a:latin typeface="Times New Roman"/>
                <a:ea typeface="Kai"/>
                <a:cs typeface="Times New Roman"/>
              </a:rPr>
              <a:t> </a:t>
            </a:r>
            <a:r>
              <a:rPr lang="sv-SE" i="1" dirty="0" err="1" smtClean="0">
                <a:effectLst/>
                <a:latin typeface="Times New Roman"/>
                <a:ea typeface="Kai"/>
                <a:cs typeface="Times New Roman"/>
              </a:rPr>
              <a:t>yòu</a:t>
            </a:r>
            <a:r>
              <a:rPr lang="sv-SE" i="1" dirty="0" smtClean="0">
                <a:effectLst/>
                <a:latin typeface="Times New Roman"/>
                <a:ea typeface="Kai"/>
                <a:cs typeface="Times New Roman"/>
              </a:rPr>
              <a:t> </a:t>
            </a:r>
            <a:r>
              <a:rPr lang="sv-SE" i="1" dirty="0" err="1" smtClean="0">
                <a:effectLst/>
                <a:latin typeface="Times New Roman"/>
                <a:ea typeface="Kai"/>
                <a:cs typeface="Times New Roman"/>
              </a:rPr>
              <a:t>yùndòng</a:t>
            </a:r>
            <a:r>
              <a:rPr lang="sv-SE" dirty="0" smtClean="0">
                <a:latin typeface="Times New Roman"/>
                <a:ea typeface="Kai"/>
                <a:cs typeface="Times New Roman"/>
              </a:rPr>
              <a:t>), 1957-1959</a:t>
            </a:r>
            <a:br>
              <a:rPr lang="sv-SE" dirty="0" smtClean="0">
                <a:latin typeface="Times New Roman"/>
                <a:ea typeface="Kai"/>
                <a:cs typeface="Times New Roman"/>
              </a:rPr>
            </a:br>
            <a:endParaRPr lang="sv-SE" dirty="0" smtClean="0">
              <a:latin typeface="Times New Roman"/>
              <a:ea typeface="Kai"/>
              <a:cs typeface="Times New Roman"/>
            </a:endParaRPr>
          </a:p>
          <a:p>
            <a:r>
              <a:rPr lang="sv-SE" dirty="0" smtClean="0">
                <a:latin typeface="Times New Roman"/>
                <a:ea typeface="Kai"/>
                <a:cs typeface="Times New Roman"/>
              </a:rPr>
              <a:t>Låt hundra blommor blomma </a:t>
            </a:r>
            <a:r>
              <a:rPr lang="zh-TW" altLang="en-US" dirty="0" smtClean="0">
                <a:latin typeface="Times New Roman"/>
                <a:ea typeface="Kai"/>
                <a:cs typeface="Times New Roman"/>
              </a:rPr>
              <a:t>百花运动</a:t>
            </a:r>
            <a:r>
              <a:rPr lang="en-US" altLang="zh-TW" dirty="0" smtClean="0">
                <a:latin typeface="Times New Roman"/>
                <a:ea typeface="Kai"/>
                <a:cs typeface="Times New Roman"/>
              </a:rPr>
              <a:t> (</a:t>
            </a:r>
            <a:r>
              <a:rPr lang="en-US" altLang="zh-TW" i="1" dirty="0" err="1">
                <a:latin typeface="Times New Roman"/>
                <a:ea typeface="Kai"/>
                <a:cs typeface="Times New Roman"/>
              </a:rPr>
              <a:t>b</a:t>
            </a:r>
            <a:r>
              <a:rPr lang="en-US" i="1" dirty="0" err="1" smtClean="0">
                <a:latin typeface="Times New Roman"/>
                <a:ea typeface="Kai"/>
                <a:cs typeface="Times New Roman"/>
              </a:rPr>
              <a:t>ǎihuā</a:t>
            </a:r>
            <a:r>
              <a:rPr lang="en-US" i="1" dirty="0" smtClean="0">
                <a:latin typeface="Times New Roman"/>
                <a:ea typeface="Kai"/>
                <a:cs typeface="Times New Roman"/>
              </a:rPr>
              <a:t> </a:t>
            </a:r>
            <a:r>
              <a:rPr lang="en-US" i="1" dirty="0" err="1" smtClean="0">
                <a:latin typeface="Times New Roman"/>
                <a:ea typeface="Kai"/>
                <a:cs typeface="Times New Roman"/>
              </a:rPr>
              <a:t>yùndòng</a:t>
            </a:r>
            <a:r>
              <a:rPr lang="en-US" altLang="zh-TW" dirty="0" smtClean="0">
                <a:latin typeface="Times New Roman"/>
                <a:ea typeface="Kai"/>
                <a:cs typeface="Times New Roman"/>
              </a:rPr>
              <a:t>), 1956</a:t>
            </a:r>
          </a:p>
          <a:p>
            <a:endParaRPr lang="en-US" altLang="zh-TW" dirty="0" smtClean="0">
              <a:latin typeface="Times New Roman"/>
              <a:ea typeface="Kai"/>
              <a:cs typeface="Times New Roman"/>
            </a:endParaRPr>
          </a:p>
          <a:p>
            <a:endParaRPr lang="en-US" dirty="0">
              <a:latin typeface="Times New Roman"/>
              <a:ea typeface="Kai"/>
              <a:cs typeface="Times New Roman"/>
            </a:endParaRPr>
          </a:p>
          <a:p>
            <a:endParaRPr lang="sv-SE" dirty="0" smtClean="0">
              <a:latin typeface="Times New Roman"/>
              <a:ea typeface="Kai"/>
              <a:cs typeface="Times New Roman"/>
            </a:endParaRPr>
          </a:p>
          <a:p>
            <a:endParaRPr lang="sv-SE" dirty="0" smtClean="0">
              <a:latin typeface="Times New Roman"/>
              <a:ea typeface="Kai"/>
              <a:cs typeface="Times New Roman"/>
            </a:endParaRPr>
          </a:p>
          <a:p>
            <a:r>
              <a:rPr lang="sv-SE" dirty="0" smtClean="0">
                <a:latin typeface="Times New Roman"/>
                <a:ea typeface="Kai"/>
                <a:cs typeface="Times New Roman"/>
              </a:rPr>
              <a:t> 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55" y="50188"/>
            <a:ext cx="4617843" cy="676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743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5195243" y="292284"/>
            <a:ext cx="385574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Times New Roman"/>
                <a:ea typeface="Kai"/>
                <a:cs typeface="Times New Roman"/>
              </a:rPr>
              <a:t>Anti-högerkampanjen </a:t>
            </a:r>
            <a:r>
              <a:rPr lang="sv-SE" dirty="0" err="1" smtClean="0">
                <a:latin typeface="Times New Roman"/>
                <a:ea typeface="Kai"/>
                <a:cs typeface="Times New Roman"/>
              </a:rPr>
              <a:t>反右运动</a:t>
            </a:r>
            <a:r>
              <a:rPr lang="sv-SE" dirty="0" smtClean="0">
                <a:latin typeface="Times New Roman"/>
                <a:ea typeface="Kai"/>
                <a:cs typeface="Times New Roman"/>
              </a:rPr>
              <a:t> (</a:t>
            </a:r>
            <a:r>
              <a:rPr lang="sv-SE" i="1" dirty="0" err="1" smtClean="0">
                <a:latin typeface="Times New Roman"/>
                <a:ea typeface="Kai"/>
                <a:cs typeface="Times New Roman"/>
              </a:rPr>
              <a:t>f</a:t>
            </a:r>
            <a:r>
              <a:rPr lang="sv-SE" i="1" dirty="0" err="1" smtClean="0">
                <a:effectLst/>
                <a:latin typeface="Times New Roman"/>
                <a:ea typeface="Kai"/>
                <a:cs typeface="Times New Roman"/>
              </a:rPr>
              <a:t>ǎn</a:t>
            </a:r>
            <a:r>
              <a:rPr lang="sv-SE" i="1" dirty="0" smtClean="0">
                <a:effectLst/>
                <a:latin typeface="Times New Roman"/>
                <a:ea typeface="Kai"/>
                <a:cs typeface="Times New Roman"/>
              </a:rPr>
              <a:t> </a:t>
            </a:r>
            <a:r>
              <a:rPr lang="sv-SE" i="1" dirty="0" err="1" smtClean="0">
                <a:effectLst/>
                <a:latin typeface="Times New Roman"/>
                <a:ea typeface="Kai"/>
                <a:cs typeface="Times New Roman"/>
              </a:rPr>
              <a:t>yòu</a:t>
            </a:r>
            <a:r>
              <a:rPr lang="sv-SE" i="1" dirty="0" smtClean="0">
                <a:effectLst/>
                <a:latin typeface="Times New Roman"/>
                <a:ea typeface="Kai"/>
                <a:cs typeface="Times New Roman"/>
              </a:rPr>
              <a:t> </a:t>
            </a:r>
            <a:r>
              <a:rPr lang="sv-SE" i="1" dirty="0" err="1" smtClean="0">
                <a:effectLst/>
                <a:latin typeface="Times New Roman"/>
                <a:ea typeface="Kai"/>
                <a:cs typeface="Times New Roman"/>
              </a:rPr>
              <a:t>yùndòng</a:t>
            </a:r>
            <a:r>
              <a:rPr lang="sv-SE" dirty="0" smtClean="0">
                <a:latin typeface="Times New Roman"/>
                <a:ea typeface="Kai"/>
                <a:cs typeface="Times New Roman"/>
              </a:rPr>
              <a:t>), 1957-1959</a:t>
            </a:r>
            <a:br>
              <a:rPr lang="sv-SE" dirty="0" smtClean="0">
                <a:latin typeface="Times New Roman"/>
                <a:ea typeface="Kai"/>
                <a:cs typeface="Times New Roman"/>
              </a:rPr>
            </a:br>
            <a:endParaRPr lang="sv-SE" dirty="0" smtClean="0">
              <a:latin typeface="Times New Roman"/>
              <a:ea typeface="Kai"/>
              <a:cs typeface="Times New Roman"/>
            </a:endParaRPr>
          </a:p>
          <a:p>
            <a:r>
              <a:rPr lang="sv-SE" dirty="0" smtClean="0">
                <a:latin typeface="Times New Roman"/>
                <a:ea typeface="Kai"/>
                <a:cs typeface="Times New Roman"/>
              </a:rPr>
              <a:t>Låt hundra blommor blomma </a:t>
            </a:r>
            <a:r>
              <a:rPr lang="zh-TW" altLang="en-US" dirty="0" smtClean="0">
                <a:latin typeface="Times New Roman"/>
                <a:ea typeface="Kai"/>
                <a:cs typeface="Times New Roman"/>
              </a:rPr>
              <a:t>百花运动</a:t>
            </a:r>
            <a:r>
              <a:rPr lang="en-US" altLang="zh-TW" dirty="0" smtClean="0">
                <a:latin typeface="Times New Roman"/>
                <a:ea typeface="Kai"/>
                <a:cs typeface="Times New Roman"/>
              </a:rPr>
              <a:t> (</a:t>
            </a:r>
            <a:r>
              <a:rPr lang="en-US" altLang="zh-TW" i="1" dirty="0" err="1">
                <a:latin typeface="Times New Roman"/>
                <a:ea typeface="Kai"/>
                <a:cs typeface="Times New Roman"/>
              </a:rPr>
              <a:t>b</a:t>
            </a:r>
            <a:r>
              <a:rPr lang="en-US" i="1" dirty="0" err="1" smtClean="0">
                <a:latin typeface="Times New Roman"/>
                <a:ea typeface="Kai"/>
                <a:cs typeface="Times New Roman"/>
              </a:rPr>
              <a:t>ǎihuā</a:t>
            </a:r>
            <a:r>
              <a:rPr lang="en-US" i="1" dirty="0" smtClean="0">
                <a:latin typeface="Times New Roman"/>
                <a:ea typeface="Kai"/>
                <a:cs typeface="Times New Roman"/>
              </a:rPr>
              <a:t> </a:t>
            </a:r>
            <a:r>
              <a:rPr lang="en-US" i="1" dirty="0" err="1" smtClean="0">
                <a:latin typeface="Times New Roman"/>
                <a:ea typeface="Kai"/>
                <a:cs typeface="Times New Roman"/>
              </a:rPr>
              <a:t>yùndòng</a:t>
            </a:r>
            <a:r>
              <a:rPr lang="en-US" altLang="zh-TW" dirty="0" smtClean="0">
                <a:latin typeface="Times New Roman"/>
                <a:ea typeface="Kai"/>
                <a:cs typeface="Times New Roman"/>
              </a:rPr>
              <a:t>), 1956</a:t>
            </a:r>
          </a:p>
          <a:p>
            <a:endParaRPr lang="en-US" altLang="zh-TW" dirty="0" smtClean="0">
              <a:latin typeface="Times New Roman"/>
              <a:ea typeface="Kai"/>
              <a:cs typeface="Times New Roman"/>
            </a:endParaRPr>
          </a:p>
          <a:p>
            <a:r>
              <a:rPr lang="en-US" altLang="zh-TW" dirty="0" smtClean="0">
                <a:latin typeface="Times New Roman"/>
                <a:ea typeface="Kai"/>
                <a:cs typeface="Times New Roman"/>
              </a:rPr>
              <a:t>“</a:t>
            </a:r>
            <a:r>
              <a:rPr lang="zh-TW" altLang="en-US" dirty="0" smtClean="0">
                <a:latin typeface="Times New Roman"/>
                <a:ea typeface="Kai"/>
                <a:cs typeface="Times New Roman"/>
              </a:rPr>
              <a:t>百花齐放，百家争鸣</a:t>
            </a:r>
            <a:r>
              <a:rPr lang="sv-SE" altLang="zh-TW" dirty="0" smtClean="0">
                <a:latin typeface="Times New Roman"/>
                <a:ea typeface="Kai"/>
                <a:cs typeface="Times New Roman"/>
              </a:rPr>
              <a:t>” (</a:t>
            </a:r>
            <a:r>
              <a:rPr lang="sv-SE" i="1" dirty="0" err="1" smtClean="0">
                <a:latin typeface="Times New Roman"/>
                <a:ea typeface="Kai"/>
                <a:cs typeface="Times New Roman"/>
              </a:rPr>
              <a:t>bǎihuā</a:t>
            </a:r>
            <a:r>
              <a:rPr lang="sv-SE" i="1" dirty="0" smtClean="0">
                <a:latin typeface="Times New Roman"/>
                <a:ea typeface="Kai"/>
                <a:cs typeface="Times New Roman"/>
              </a:rPr>
              <a:t> </a:t>
            </a:r>
            <a:r>
              <a:rPr lang="sv-SE" i="1" dirty="0" err="1" smtClean="0">
                <a:latin typeface="Times New Roman"/>
                <a:ea typeface="Kai"/>
                <a:cs typeface="Times New Roman"/>
              </a:rPr>
              <a:t>qífàng</a:t>
            </a:r>
            <a:r>
              <a:rPr lang="sv-SE" i="1" dirty="0" smtClean="0">
                <a:latin typeface="Times New Roman"/>
                <a:ea typeface="Kai"/>
                <a:cs typeface="Times New Roman"/>
              </a:rPr>
              <a:t>, </a:t>
            </a:r>
            <a:r>
              <a:rPr lang="sv-SE" i="1" dirty="0" err="1" smtClean="0">
                <a:latin typeface="Times New Roman"/>
                <a:ea typeface="Kai"/>
                <a:cs typeface="Times New Roman"/>
              </a:rPr>
              <a:t>bǎijiā</a:t>
            </a:r>
            <a:r>
              <a:rPr lang="sv-SE" i="1" dirty="0" smtClean="0">
                <a:latin typeface="Times New Roman"/>
                <a:ea typeface="Kai"/>
                <a:cs typeface="Times New Roman"/>
              </a:rPr>
              <a:t> </a:t>
            </a:r>
            <a:r>
              <a:rPr lang="sv-SE" i="1" dirty="0" err="1" smtClean="0">
                <a:latin typeface="Times New Roman"/>
                <a:ea typeface="Kai"/>
                <a:cs typeface="Times New Roman"/>
              </a:rPr>
              <a:t>zhēngmíng</a:t>
            </a:r>
            <a:r>
              <a:rPr lang="sv-SE" altLang="zh-TW" dirty="0" smtClean="0">
                <a:latin typeface="Times New Roman"/>
                <a:ea typeface="Kai"/>
                <a:cs typeface="Times New Roman"/>
              </a:rPr>
              <a:t>) – </a:t>
            </a:r>
          </a:p>
          <a:p>
            <a:r>
              <a:rPr lang="sv-SE" altLang="zh-TW" dirty="0" smtClean="0">
                <a:latin typeface="Times New Roman"/>
                <a:ea typeface="Kai"/>
                <a:cs typeface="Times New Roman"/>
              </a:rPr>
              <a:t>”Låt hundra blommor blomma, låt hundra tankeskolor tävla”</a:t>
            </a:r>
            <a:endParaRPr lang="en-US" altLang="zh-TW" dirty="0" smtClean="0">
              <a:latin typeface="Times New Roman"/>
              <a:ea typeface="Kai"/>
              <a:cs typeface="Times New Roman"/>
            </a:endParaRPr>
          </a:p>
          <a:p>
            <a:endParaRPr lang="en-US" dirty="0">
              <a:latin typeface="Times New Roman"/>
              <a:ea typeface="Kai"/>
              <a:cs typeface="Times New Roman"/>
            </a:endParaRPr>
          </a:p>
          <a:p>
            <a:endParaRPr lang="sv-SE" dirty="0" smtClean="0">
              <a:latin typeface="Times New Roman"/>
              <a:ea typeface="Kai"/>
              <a:cs typeface="Times New Roman"/>
            </a:endParaRPr>
          </a:p>
          <a:p>
            <a:endParaRPr lang="sv-SE" dirty="0" smtClean="0">
              <a:latin typeface="Times New Roman"/>
              <a:ea typeface="Kai"/>
              <a:cs typeface="Times New Roman"/>
            </a:endParaRPr>
          </a:p>
          <a:p>
            <a:r>
              <a:rPr lang="sv-SE" dirty="0" smtClean="0">
                <a:latin typeface="Times New Roman"/>
                <a:ea typeface="Kai"/>
                <a:cs typeface="Times New Roman"/>
              </a:rPr>
              <a:t> 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55" y="50188"/>
            <a:ext cx="4617843" cy="676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050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5195243" y="292284"/>
            <a:ext cx="3855742" cy="4801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Times New Roman"/>
                <a:ea typeface="Kai"/>
                <a:cs typeface="Times New Roman"/>
              </a:rPr>
              <a:t>Anti-högerkampanjen </a:t>
            </a:r>
            <a:r>
              <a:rPr lang="sv-SE" dirty="0" err="1" smtClean="0">
                <a:latin typeface="Times New Roman"/>
                <a:ea typeface="Kai"/>
                <a:cs typeface="Times New Roman"/>
              </a:rPr>
              <a:t>反右运动</a:t>
            </a:r>
            <a:r>
              <a:rPr lang="sv-SE" dirty="0" smtClean="0">
                <a:latin typeface="Times New Roman"/>
                <a:ea typeface="Kai"/>
                <a:cs typeface="Times New Roman"/>
              </a:rPr>
              <a:t> (</a:t>
            </a:r>
            <a:r>
              <a:rPr lang="sv-SE" i="1" dirty="0" err="1" smtClean="0">
                <a:latin typeface="Times New Roman"/>
                <a:ea typeface="Kai"/>
                <a:cs typeface="Times New Roman"/>
              </a:rPr>
              <a:t>f</a:t>
            </a:r>
            <a:r>
              <a:rPr lang="sv-SE" i="1" dirty="0" err="1" smtClean="0">
                <a:effectLst/>
                <a:latin typeface="Times New Roman"/>
                <a:ea typeface="Kai"/>
                <a:cs typeface="Times New Roman"/>
              </a:rPr>
              <a:t>ǎn</a:t>
            </a:r>
            <a:r>
              <a:rPr lang="sv-SE" i="1" dirty="0" smtClean="0">
                <a:effectLst/>
                <a:latin typeface="Times New Roman"/>
                <a:ea typeface="Kai"/>
                <a:cs typeface="Times New Roman"/>
              </a:rPr>
              <a:t> </a:t>
            </a:r>
            <a:r>
              <a:rPr lang="sv-SE" i="1" dirty="0" err="1" smtClean="0">
                <a:effectLst/>
                <a:latin typeface="Times New Roman"/>
                <a:ea typeface="Kai"/>
                <a:cs typeface="Times New Roman"/>
              </a:rPr>
              <a:t>yòu</a:t>
            </a:r>
            <a:r>
              <a:rPr lang="sv-SE" i="1" dirty="0" smtClean="0">
                <a:effectLst/>
                <a:latin typeface="Times New Roman"/>
                <a:ea typeface="Kai"/>
                <a:cs typeface="Times New Roman"/>
              </a:rPr>
              <a:t> </a:t>
            </a:r>
            <a:r>
              <a:rPr lang="sv-SE" i="1" dirty="0" err="1" smtClean="0">
                <a:effectLst/>
                <a:latin typeface="Times New Roman"/>
                <a:ea typeface="Kai"/>
                <a:cs typeface="Times New Roman"/>
              </a:rPr>
              <a:t>yùndòng</a:t>
            </a:r>
            <a:r>
              <a:rPr lang="sv-SE" dirty="0" smtClean="0">
                <a:latin typeface="Times New Roman"/>
                <a:ea typeface="Kai"/>
                <a:cs typeface="Times New Roman"/>
              </a:rPr>
              <a:t>), 1957-1959</a:t>
            </a:r>
            <a:br>
              <a:rPr lang="sv-SE" dirty="0" smtClean="0">
                <a:latin typeface="Times New Roman"/>
                <a:ea typeface="Kai"/>
                <a:cs typeface="Times New Roman"/>
              </a:rPr>
            </a:br>
            <a:endParaRPr lang="sv-SE" dirty="0" smtClean="0">
              <a:latin typeface="Times New Roman"/>
              <a:ea typeface="Kai"/>
              <a:cs typeface="Times New Roman"/>
            </a:endParaRPr>
          </a:p>
          <a:p>
            <a:r>
              <a:rPr lang="sv-SE" dirty="0" smtClean="0">
                <a:latin typeface="Times New Roman"/>
                <a:ea typeface="Kai"/>
                <a:cs typeface="Times New Roman"/>
              </a:rPr>
              <a:t>Låt hundra blommor blomma </a:t>
            </a:r>
            <a:r>
              <a:rPr lang="zh-TW" altLang="en-US" dirty="0" smtClean="0">
                <a:latin typeface="Times New Roman"/>
                <a:ea typeface="Kai"/>
                <a:cs typeface="Times New Roman"/>
              </a:rPr>
              <a:t>百花运动</a:t>
            </a:r>
            <a:r>
              <a:rPr lang="en-US" altLang="zh-TW" dirty="0" smtClean="0">
                <a:latin typeface="Times New Roman"/>
                <a:ea typeface="Kai"/>
                <a:cs typeface="Times New Roman"/>
              </a:rPr>
              <a:t> (</a:t>
            </a:r>
            <a:r>
              <a:rPr lang="en-US" altLang="zh-TW" i="1" dirty="0" err="1">
                <a:latin typeface="Times New Roman"/>
                <a:ea typeface="Kai"/>
                <a:cs typeface="Times New Roman"/>
              </a:rPr>
              <a:t>b</a:t>
            </a:r>
            <a:r>
              <a:rPr lang="en-US" i="1" dirty="0" err="1" smtClean="0">
                <a:latin typeface="Times New Roman"/>
                <a:ea typeface="Kai"/>
                <a:cs typeface="Times New Roman"/>
              </a:rPr>
              <a:t>ǎihuā</a:t>
            </a:r>
            <a:r>
              <a:rPr lang="en-US" i="1" dirty="0" smtClean="0">
                <a:latin typeface="Times New Roman"/>
                <a:ea typeface="Kai"/>
                <a:cs typeface="Times New Roman"/>
              </a:rPr>
              <a:t> </a:t>
            </a:r>
            <a:r>
              <a:rPr lang="en-US" i="1" dirty="0" err="1" smtClean="0">
                <a:latin typeface="Times New Roman"/>
                <a:ea typeface="Kai"/>
                <a:cs typeface="Times New Roman"/>
              </a:rPr>
              <a:t>yùndòng</a:t>
            </a:r>
            <a:r>
              <a:rPr lang="en-US" altLang="zh-TW" dirty="0" smtClean="0">
                <a:latin typeface="Times New Roman"/>
                <a:ea typeface="Kai"/>
                <a:cs typeface="Times New Roman"/>
              </a:rPr>
              <a:t>), 1956</a:t>
            </a:r>
          </a:p>
          <a:p>
            <a:endParaRPr lang="en-US" altLang="zh-TW" dirty="0" smtClean="0">
              <a:latin typeface="Times New Roman"/>
              <a:ea typeface="Kai"/>
              <a:cs typeface="Times New Roman"/>
            </a:endParaRPr>
          </a:p>
          <a:p>
            <a:r>
              <a:rPr lang="en-US" altLang="zh-TW" dirty="0" smtClean="0">
                <a:latin typeface="Times New Roman"/>
                <a:ea typeface="Kai"/>
                <a:cs typeface="Times New Roman"/>
              </a:rPr>
              <a:t>“</a:t>
            </a:r>
            <a:r>
              <a:rPr lang="zh-TW" altLang="en-US" dirty="0" smtClean="0">
                <a:latin typeface="Times New Roman"/>
                <a:ea typeface="Kai"/>
                <a:cs typeface="Times New Roman"/>
              </a:rPr>
              <a:t>百花齐放，百家争鸣</a:t>
            </a:r>
            <a:r>
              <a:rPr lang="sv-SE" altLang="zh-TW" dirty="0" smtClean="0">
                <a:latin typeface="Times New Roman"/>
                <a:ea typeface="Kai"/>
                <a:cs typeface="Times New Roman"/>
              </a:rPr>
              <a:t>” (</a:t>
            </a:r>
            <a:r>
              <a:rPr lang="sv-SE" i="1" dirty="0" err="1" smtClean="0">
                <a:latin typeface="Times New Roman"/>
                <a:ea typeface="Kai"/>
                <a:cs typeface="Times New Roman"/>
              </a:rPr>
              <a:t>bǎihuā</a:t>
            </a:r>
            <a:r>
              <a:rPr lang="sv-SE" i="1" dirty="0" smtClean="0">
                <a:latin typeface="Times New Roman"/>
                <a:ea typeface="Kai"/>
                <a:cs typeface="Times New Roman"/>
              </a:rPr>
              <a:t> </a:t>
            </a:r>
            <a:r>
              <a:rPr lang="sv-SE" i="1" dirty="0" err="1" smtClean="0">
                <a:latin typeface="Times New Roman"/>
                <a:ea typeface="Kai"/>
                <a:cs typeface="Times New Roman"/>
              </a:rPr>
              <a:t>qífàng</a:t>
            </a:r>
            <a:r>
              <a:rPr lang="sv-SE" i="1" dirty="0" smtClean="0">
                <a:latin typeface="Times New Roman"/>
                <a:ea typeface="Kai"/>
                <a:cs typeface="Times New Roman"/>
              </a:rPr>
              <a:t>, </a:t>
            </a:r>
            <a:r>
              <a:rPr lang="sv-SE" i="1" dirty="0" err="1" smtClean="0">
                <a:latin typeface="Times New Roman"/>
                <a:ea typeface="Kai"/>
                <a:cs typeface="Times New Roman"/>
              </a:rPr>
              <a:t>bǎijiā</a:t>
            </a:r>
            <a:r>
              <a:rPr lang="sv-SE" i="1" dirty="0" smtClean="0">
                <a:latin typeface="Times New Roman"/>
                <a:ea typeface="Kai"/>
                <a:cs typeface="Times New Roman"/>
              </a:rPr>
              <a:t> </a:t>
            </a:r>
            <a:r>
              <a:rPr lang="sv-SE" i="1" dirty="0" err="1" smtClean="0">
                <a:latin typeface="Times New Roman"/>
                <a:ea typeface="Kai"/>
                <a:cs typeface="Times New Roman"/>
              </a:rPr>
              <a:t>zhēngmíng</a:t>
            </a:r>
            <a:r>
              <a:rPr lang="sv-SE" altLang="zh-TW" dirty="0" smtClean="0">
                <a:latin typeface="Times New Roman"/>
                <a:ea typeface="Kai"/>
                <a:cs typeface="Times New Roman"/>
              </a:rPr>
              <a:t>) – </a:t>
            </a:r>
          </a:p>
          <a:p>
            <a:r>
              <a:rPr lang="sv-SE" altLang="zh-TW" dirty="0" smtClean="0">
                <a:latin typeface="Times New Roman"/>
                <a:ea typeface="Kai"/>
                <a:cs typeface="Times New Roman"/>
              </a:rPr>
              <a:t>”Låt hundra blommor blomma, låt hundra tankeskolor tävla”</a:t>
            </a:r>
          </a:p>
          <a:p>
            <a:endParaRPr lang="sv-SE" altLang="zh-TW" dirty="0">
              <a:latin typeface="Times New Roman"/>
              <a:ea typeface="Kai"/>
              <a:cs typeface="Times New Roman"/>
            </a:endParaRPr>
          </a:p>
          <a:p>
            <a:r>
              <a:rPr lang="sv-SE" altLang="zh-TW" dirty="0" smtClean="0">
                <a:latin typeface="Times New Roman"/>
                <a:ea typeface="Kai"/>
                <a:cs typeface="Times New Roman"/>
              </a:rPr>
              <a:t>1957: Kritiken strömmar in, </a:t>
            </a:r>
            <a:r>
              <a:rPr lang="sv-SE" altLang="zh-TW" dirty="0" err="1" smtClean="0">
                <a:latin typeface="Times New Roman"/>
                <a:ea typeface="Kai"/>
                <a:cs typeface="Times New Roman"/>
              </a:rPr>
              <a:t>Demokrativäggen</a:t>
            </a:r>
            <a:r>
              <a:rPr lang="sv-SE" altLang="zh-TW" dirty="0" smtClean="0">
                <a:latin typeface="Times New Roman"/>
                <a:ea typeface="Kai"/>
                <a:cs typeface="Times New Roman"/>
              </a:rPr>
              <a:t> </a:t>
            </a:r>
            <a:endParaRPr lang="en-US" altLang="zh-TW" dirty="0" smtClean="0">
              <a:latin typeface="Times New Roman"/>
              <a:ea typeface="Kai"/>
              <a:cs typeface="Times New Roman"/>
            </a:endParaRPr>
          </a:p>
          <a:p>
            <a:endParaRPr lang="en-US" dirty="0">
              <a:latin typeface="Times New Roman"/>
              <a:ea typeface="Kai"/>
              <a:cs typeface="Times New Roman"/>
            </a:endParaRPr>
          </a:p>
          <a:p>
            <a:endParaRPr lang="sv-SE" dirty="0" smtClean="0">
              <a:latin typeface="Times New Roman"/>
              <a:ea typeface="Kai"/>
              <a:cs typeface="Times New Roman"/>
            </a:endParaRPr>
          </a:p>
          <a:p>
            <a:endParaRPr lang="sv-SE" dirty="0" smtClean="0">
              <a:latin typeface="Times New Roman"/>
              <a:ea typeface="Kai"/>
              <a:cs typeface="Times New Roman"/>
            </a:endParaRPr>
          </a:p>
          <a:p>
            <a:r>
              <a:rPr lang="sv-SE" dirty="0" smtClean="0">
                <a:latin typeface="Times New Roman"/>
                <a:ea typeface="Kai"/>
                <a:cs typeface="Times New Roman"/>
              </a:rPr>
              <a:t> 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55" y="50188"/>
            <a:ext cx="4617843" cy="676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838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5195243" y="292284"/>
            <a:ext cx="3855742" cy="5632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Times New Roman"/>
                <a:ea typeface="Kai"/>
                <a:cs typeface="Times New Roman"/>
              </a:rPr>
              <a:t>Anti-högerkampanjen </a:t>
            </a:r>
            <a:r>
              <a:rPr lang="sv-SE" dirty="0" err="1" smtClean="0">
                <a:latin typeface="Times New Roman"/>
                <a:ea typeface="Kai"/>
                <a:cs typeface="Times New Roman"/>
              </a:rPr>
              <a:t>反右运动</a:t>
            </a:r>
            <a:r>
              <a:rPr lang="sv-SE" dirty="0" smtClean="0">
                <a:latin typeface="Times New Roman"/>
                <a:ea typeface="Kai"/>
                <a:cs typeface="Times New Roman"/>
              </a:rPr>
              <a:t> (</a:t>
            </a:r>
            <a:r>
              <a:rPr lang="sv-SE" i="1" dirty="0" err="1" smtClean="0">
                <a:latin typeface="Times New Roman"/>
                <a:ea typeface="Kai"/>
                <a:cs typeface="Times New Roman"/>
              </a:rPr>
              <a:t>f</a:t>
            </a:r>
            <a:r>
              <a:rPr lang="sv-SE" i="1" dirty="0" err="1" smtClean="0">
                <a:effectLst/>
                <a:latin typeface="Times New Roman"/>
                <a:ea typeface="Kai"/>
                <a:cs typeface="Times New Roman"/>
              </a:rPr>
              <a:t>ǎn</a:t>
            </a:r>
            <a:r>
              <a:rPr lang="sv-SE" i="1" dirty="0" smtClean="0">
                <a:effectLst/>
                <a:latin typeface="Times New Roman"/>
                <a:ea typeface="Kai"/>
                <a:cs typeface="Times New Roman"/>
              </a:rPr>
              <a:t> </a:t>
            </a:r>
            <a:r>
              <a:rPr lang="sv-SE" i="1" dirty="0" err="1" smtClean="0">
                <a:effectLst/>
                <a:latin typeface="Times New Roman"/>
                <a:ea typeface="Kai"/>
                <a:cs typeface="Times New Roman"/>
              </a:rPr>
              <a:t>yòu</a:t>
            </a:r>
            <a:r>
              <a:rPr lang="sv-SE" i="1" dirty="0" smtClean="0">
                <a:effectLst/>
                <a:latin typeface="Times New Roman"/>
                <a:ea typeface="Kai"/>
                <a:cs typeface="Times New Roman"/>
              </a:rPr>
              <a:t> </a:t>
            </a:r>
            <a:r>
              <a:rPr lang="sv-SE" i="1" dirty="0" err="1" smtClean="0">
                <a:effectLst/>
                <a:latin typeface="Times New Roman"/>
                <a:ea typeface="Kai"/>
                <a:cs typeface="Times New Roman"/>
              </a:rPr>
              <a:t>yùndòng</a:t>
            </a:r>
            <a:r>
              <a:rPr lang="sv-SE" dirty="0" smtClean="0">
                <a:latin typeface="Times New Roman"/>
                <a:ea typeface="Kai"/>
                <a:cs typeface="Times New Roman"/>
              </a:rPr>
              <a:t>), 1957-1959</a:t>
            </a:r>
            <a:br>
              <a:rPr lang="sv-SE" dirty="0" smtClean="0">
                <a:latin typeface="Times New Roman"/>
                <a:ea typeface="Kai"/>
                <a:cs typeface="Times New Roman"/>
              </a:rPr>
            </a:br>
            <a:endParaRPr lang="sv-SE" dirty="0" smtClean="0">
              <a:latin typeface="Times New Roman"/>
              <a:ea typeface="Kai"/>
              <a:cs typeface="Times New Roman"/>
            </a:endParaRPr>
          </a:p>
          <a:p>
            <a:r>
              <a:rPr lang="sv-SE" dirty="0" smtClean="0">
                <a:latin typeface="Times New Roman"/>
                <a:ea typeface="Kai"/>
                <a:cs typeface="Times New Roman"/>
              </a:rPr>
              <a:t>Låt hundra blommor blomma </a:t>
            </a:r>
            <a:r>
              <a:rPr lang="zh-TW" altLang="en-US" dirty="0" smtClean="0">
                <a:latin typeface="Times New Roman"/>
                <a:ea typeface="Kai"/>
                <a:cs typeface="Times New Roman"/>
              </a:rPr>
              <a:t>百花运动</a:t>
            </a:r>
            <a:r>
              <a:rPr lang="en-US" altLang="zh-TW" dirty="0" smtClean="0">
                <a:latin typeface="Times New Roman"/>
                <a:ea typeface="Kai"/>
                <a:cs typeface="Times New Roman"/>
              </a:rPr>
              <a:t> (</a:t>
            </a:r>
            <a:r>
              <a:rPr lang="en-US" altLang="zh-TW" i="1" dirty="0" err="1">
                <a:latin typeface="Times New Roman"/>
                <a:ea typeface="Kai"/>
                <a:cs typeface="Times New Roman"/>
              </a:rPr>
              <a:t>b</a:t>
            </a:r>
            <a:r>
              <a:rPr lang="en-US" i="1" dirty="0" err="1" smtClean="0">
                <a:latin typeface="Times New Roman"/>
                <a:ea typeface="Kai"/>
                <a:cs typeface="Times New Roman"/>
              </a:rPr>
              <a:t>ǎihuā</a:t>
            </a:r>
            <a:r>
              <a:rPr lang="en-US" i="1" dirty="0" smtClean="0">
                <a:latin typeface="Times New Roman"/>
                <a:ea typeface="Kai"/>
                <a:cs typeface="Times New Roman"/>
              </a:rPr>
              <a:t> </a:t>
            </a:r>
            <a:r>
              <a:rPr lang="en-US" i="1" dirty="0" err="1" smtClean="0">
                <a:latin typeface="Times New Roman"/>
                <a:ea typeface="Kai"/>
                <a:cs typeface="Times New Roman"/>
              </a:rPr>
              <a:t>yùndòng</a:t>
            </a:r>
            <a:r>
              <a:rPr lang="en-US" altLang="zh-TW" dirty="0" smtClean="0">
                <a:latin typeface="Times New Roman"/>
                <a:ea typeface="Kai"/>
                <a:cs typeface="Times New Roman"/>
              </a:rPr>
              <a:t>), 1956</a:t>
            </a:r>
          </a:p>
          <a:p>
            <a:endParaRPr lang="en-US" altLang="zh-TW" dirty="0" smtClean="0">
              <a:latin typeface="Times New Roman"/>
              <a:ea typeface="Kai"/>
              <a:cs typeface="Times New Roman"/>
            </a:endParaRPr>
          </a:p>
          <a:p>
            <a:r>
              <a:rPr lang="en-US" altLang="zh-TW" dirty="0" smtClean="0">
                <a:latin typeface="Times New Roman"/>
                <a:ea typeface="Kai"/>
                <a:cs typeface="Times New Roman"/>
              </a:rPr>
              <a:t>“</a:t>
            </a:r>
            <a:r>
              <a:rPr lang="zh-TW" altLang="en-US" dirty="0" smtClean="0">
                <a:latin typeface="Times New Roman"/>
                <a:ea typeface="Kai"/>
                <a:cs typeface="Times New Roman"/>
              </a:rPr>
              <a:t>百花齐放，百家争鸣</a:t>
            </a:r>
            <a:r>
              <a:rPr lang="sv-SE" altLang="zh-TW" dirty="0" smtClean="0">
                <a:latin typeface="Times New Roman"/>
                <a:ea typeface="Kai"/>
                <a:cs typeface="Times New Roman"/>
              </a:rPr>
              <a:t>” (</a:t>
            </a:r>
            <a:r>
              <a:rPr lang="sv-SE" i="1" dirty="0" err="1" smtClean="0">
                <a:latin typeface="Times New Roman"/>
                <a:ea typeface="Kai"/>
                <a:cs typeface="Times New Roman"/>
              </a:rPr>
              <a:t>bǎihuā</a:t>
            </a:r>
            <a:r>
              <a:rPr lang="sv-SE" i="1" dirty="0" smtClean="0">
                <a:latin typeface="Times New Roman"/>
                <a:ea typeface="Kai"/>
                <a:cs typeface="Times New Roman"/>
              </a:rPr>
              <a:t> </a:t>
            </a:r>
            <a:r>
              <a:rPr lang="sv-SE" i="1" dirty="0" err="1" smtClean="0">
                <a:latin typeface="Times New Roman"/>
                <a:ea typeface="Kai"/>
                <a:cs typeface="Times New Roman"/>
              </a:rPr>
              <a:t>qífàng</a:t>
            </a:r>
            <a:r>
              <a:rPr lang="sv-SE" i="1" dirty="0" smtClean="0">
                <a:latin typeface="Times New Roman"/>
                <a:ea typeface="Kai"/>
                <a:cs typeface="Times New Roman"/>
              </a:rPr>
              <a:t>, </a:t>
            </a:r>
            <a:r>
              <a:rPr lang="sv-SE" i="1" dirty="0" err="1" smtClean="0">
                <a:latin typeface="Times New Roman"/>
                <a:ea typeface="Kai"/>
                <a:cs typeface="Times New Roman"/>
              </a:rPr>
              <a:t>bǎijiā</a:t>
            </a:r>
            <a:r>
              <a:rPr lang="sv-SE" i="1" dirty="0" smtClean="0">
                <a:latin typeface="Times New Roman"/>
                <a:ea typeface="Kai"/>
                <a:cs typeface="Times New Roman"/>
              </a:rPr>
              <a:t> </a:t>
            </a:r>
            <a:r>
              <a:rPr lang="sv-SE" i="1" dirty="0" err="1" smtClean="0">
                <a:latin typeface="Times New Roman"/>
                <a:ea typeface="Kai"/>
                <a:cs typeface="Times New Roman"/>
              </a:rPr>
              <a:t>zhēngmíng</a:t>
            </a:r>
            <a:r>
              <a:rPr lang="sv-SE" altLang="zh-TW" dirty="0" smtClean="0">
                <a:latin typeface="Times New Roman"/>
                <a:ea typeface="Kai"/>
                <a:cs typeface="Times New Roman"/>
              </a:rPr>
              <a:t>) – </a:t>
            </a:r>
          </a:p>
          <a:p>
            <a:r>
              <a:rPr lang="sv-SE" altLang="zh-TW" dirty="0" smtClean="0">
                <a:latin typeface="Times New Roman"/>
                <a:ea typeface="Kai"/>
                <a:cs typeface="Times New Roman"/>
              </a:rPr>
              <a:t>”Låt hundra blommor blomma, låt hundra tankeskolor tävla”</a:t>
            </a:r>
          </a:p>
          <a:p>
            <a:endParaRPr lang="sv-SE" altLang="zh-TW" dirty="0">
              <a:latin typeface="Times New Roman"/>
              <a:ea typeface="Kai"/>
              <a:cs typeface="Times New Roman"/>
            </a:endParaRPr>
          </a:p>
          <a:p>
            <a:r>
              <a:rPr lang="sv-SE" altLang="zh-TW" dirty="0" smtClean="0">
                <a:latin typeface="Times New Roman"/>
                <a:ea typeface="Kai"/>
                <a:cs typeface="Times New Roman"/>
              </a:rPr>
              <a:t>1957: Kritiken strömmar in, </a:t>
            </a:r>
            <a:r>
              <a:rPr lang="sv-SE" altLang="zh-TW" dirty="0" err="1" smtClean="0">
                <a:latin typeface="Times New Roman"/>
                <a:ea typeface="Kai"/>
                <a:cs typeface="Times New Roman"/>
              </a:rPr>
              <a:t>Demokrativäggen</a:t>
            </a:r>
            <a:r>
              <a:rPr lang="sv-SE" altLang="zh-TW" dirty="0" smtClean="0">
                <a:latin typeface="Times New Roman"/>
                <a:ea typeface="Kai"/>
                <a:cs typeface="Times New Roman"/>
              </a:rPr>
              <a:t> </a:t>
            </a:r>
            <a:endParaRPr lang="en-US" altLang="zh-TW" dirty="0" smtClean="0">
              <a:latin typeface="Times New Roman"/>
              <a:ea typeface="Kai"/>
              <a:cs typeface="Times New Roman"/>
            </a:endParaRPr>
          </a:p>
          <a:p>
            <a:r>
              <a:rPr lang="en-US" dirty="0" smtClean="0">
                <a:latin typeface="Times New Roman"/>
                <a:ea typeface="Kai"/>
                <a:cs typeface="Times New Roman"/>
              </a:rPr>
              <a:t> </a:t>
            </a:r>
          </a:p>
          <a:p>
            <a:r>
              <a:rPr lang="en-US" dirty="0" smtClean="0">
                <a:latin typeface="Times New Roman"/>
                <a:ea typeface="Kai"/>
                <a:cs typeface="Times New Roman"/>
              </a:rPr>
              <a:t>300 000 </a:t>
            </a:r>
            <a:r>
              <a:rPr lang="en-US" dirty="0" err="1" smtClean="0">
                <a:latin typeface="Times New Roman"/>
                <a:ea typeface="Kai"/>
                <a:cs typeface="Times New Roman"/>
              </a:rPr>
              <a:t>människor</a:t>
            </a:r>
            <a:r>
              <a:rPr lang="en-US" dirty="0" smtClean="0">
                <a:latin typeface="Times New Roman"/>
                <a:ea typeface="Kai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ea typeface="Kai"/>
                <a:cs typeface="Times New Roman"/>
              </a:rPr>
              <a:t>stämplades</a:t>
            </a:r>
            <a:r>
              <a:rPr lang="en-US" dirty="0" smtClean="0">
                <a:latin typeface="Times New Roman"/>
                <a:ea typeface="Kai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ea typeface="Kai"/>
                <a:cs typeface="Times New Roman"/>
              </a:rPr>
              <a:t>som</a:t>
            </a:r>
            <a:r>
              <a:rPr lang="en-US" dirty="0" smtClean="0">
                <a:latin typeface="Times New Roman"/>
                <a:ea typeface="Kai"/>
                <a:cs typeface="Times New Roman"/>
              </a:rPr>
              <a:t> “</a:t>
            </a:r>
            <a:r>
              <a:rPr lang="en-US" dirty="0" err="1" smtClean="0">
                <a:latin typeface="Times New Roman"/>
                <a:ea typeface="Kai"/>
                <a:cs typeface="Times New Roman"/>
              </a:rPr>
              <a:t>högerelement</a:t>
            </a:r>
            <a:r>
              <a:rPr lang="en-US" dirty="0" smtClean="0">
                <a:latin typeface="Times New Roman"/>
                <a:ea typeface="Kai"/>
                <a:cs typeface="Times New Roman"/>
              </a:rPr>
              <a:t>” 右派分子 (</a:t>
            </a:r>
            <a:r>
              <a:rPr lang="en-US" i="1" dirty="0" err="1">
                <a:latin typeface="Times New Roman"/>
                <a:ea typeface="Kai"/>
                <a:cs typeface="Times New Roman"/>
              </a:rPr>
              <a:t>y</a:t>
            </a:r>
            <a:r>
              <a:rPr lang="en-US" i="1" dirty="0" err="1" smtClean="0">
                <a:effectLst/>
                <a:latin typeface="Times New Roman"/>
                <a:ea typeface="Kai"/>
                <a:cs typeface="Times New Roman"/>
              </a:rPr>
              <a:t>òupài</a:t>
            </a:r>
            <a:r>
              <a:rPr lang="en-US" i="1" dirty="0" smtClean="0">
                <a:effectLst/>
                <a:latin typeface="Times New Roman"/>
                <a:ea typeface="Kai"/>
                <a:cs typeface="Times New Roman"/>
              </a:rPr>
              <a:t> </a:t>
            </a:r>
            <a:r>
              <a:rPr lang="en-US" i="1" dirty="0" err="1" smtClean="0">
                <a:effectLst/>
                <a:latin typeface="Times New Roman"/>
                <a:ea typeface="Kai"/>
                <a:cs typeface="Times New Roman"/>
              </a:rPr>
              <a:t>fènzi</a:t>
            </a:r>
            <a:r>
              <a:rPr lang="en-US" dirty="0" smtClean="0">
                <a:latin typeface="Times New Roman"/>
                <a:ea typeface="Kai"/>
                <a:cs typeface="Times New Roman"/>
              </a:rPr>
              <a:t>)</a:t>
            </a:r>
            <a:endParaRPr lang="en-US" dirty="0">
              <a:latin typeface="Times New Roman"/>
              <a:ea typeface="Kai"/>
              <a:cs typeface="Times New Roman"/>
            </a:endParaRPr>
          </a:p>
          <a:p>
            <a:endParaRPr lang="sv-SE" dirty="0" smtClean="0">
              <a:latin typeface="Times New Roman"/>
              <a:ea typeface="Kai"/>
              <a:cs typeface="Times New Roman"/>
            </a:endParaRPr>
          </a:p>
          <a:p>
            <a:endParaRPr lang="sv-SE" dirty="0" smtClean="0">
              <a:latin typeface="Times New Roman"/>
              <a:ea typeface="Kai"/>
              <a:cs typeface="Times New Roman"/>
            </a:endParaRPr>
          </a:p>
          <a:p>
            <a:r>
              <a:rPr lang="sv-SE" dirty="0" smtClean="0">
                <a:latin typeface="Times New Roman"/>
                <a:ea typeface="Kai"/>
                <a:cs typeface="Times New Roman"/>
              </a:rPr>
              <a:t> 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55" y="50188"/>
            <a:ext cx="4617843" cy="676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837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5195243" y="292284"/>
            <a:ext cx="3855742" cy="6186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Times New Roman"/>
                <a:ea typeface="Kai"/>
                <a:cs typeface="Times New Roman"/>
              </a:rPr>
              <a:t>Anti-högerkampanjen </a:t>
            </a:r>
            <a:r>
              <a:rPr lang="sv-SE" dirty="0" err="1" smtClean="0">
                <a:latin typeface="Times New Roman"/>
                <a:ea typeface="Kai"/>
                <a:cs typeface="Times New Roman"/>
              </a:rPr>
              <a:t>反右运动</a:t>
            </a:r>
            <a:r>
              <a:rPr lang="sv-SE" dirty="0" smtClean="0">
                <a:latin typeface="Times New Roman"/>
                <a:ea typeface="Kai"/>
                <a:cs typeface="Times New Roman"/>
              </a:rPr>
              <a:t> (</a:t>
            </a:r>
            <a:r>
              <a:rPr lang="sv-SE" i="1" dirty="0" err="1" smtClean="0">
                <a:latin typeface="Times New Roman"/>
                <a:ea typeface="Kai"/>
                <a:cs typeface="Times New Roman"/>
              </a:rPr>
              <a:t>f</a:t>
            </a:r>
            <a:r>
              <a:rPr lang="sv-SE" i="1" dirty="0" err="1" smtClean="0">
                <a:effectLst/>
                <a:latin typeface="Times New Roman"/>
                <a:ea typeface="Kai"/>
                <a:cs typeface="Times New Roman"/>
              </a:rPr>
              <a:t>ǎn</a:t>
            </a:r>
            <a:r>
              <a:rPr lang="sv-SE" i="1" dirty="0" smtClean="0">
                <a:effectLst/>
                <a:latin typeface="Times New Roman"/>
                <a:ea typeface="Kai"/>
                <a:cs typeface="Times New Roman"/>
              </a:rPr>
              <a:t> </a:t>
            </a:r>
            <a:r>
              <a:rPr lang="sv-SE" i="1" dirty="0" err="1" smtClean="0">
                <a:effectLst/>
                <a:latin typeface="Times New Roman"/>
                <a:ea typeface="Kai"/>
                <a:cs typeface="Times New Roman"/>
              </a:rPr>
              <a:t>yòu</a:t>
            </a:r>
            <a:r>
              <a:rPr lang="sv-SE" i="1" dirty="0" smtClean="0">
                <a:effectLst/>
                <a:latin typeface="Times New Roman"/>
                <a:ea typeface="Kai"/>
                <a:cs typeface="Times New Roman"/>
              </a:rPr>
              <a:t> </a:t>
            </a:r>
            <a:r>
              <a:rPr lang="sv-SE" i="1" dirty="0" err="1" smtClean="0">
                <a:effectLst/>
                <a:latin typeface="Times New Roman"/>
                <a:ea typeface="Kai"/>
                <a:cs typeface="Times New Roman"/>
              </a:rPr>
              <a:t>yùndòng</a:t>
            </a:r>
            <a:r>
              <a:rPr lang="sv-SE" dirty="0" smtClean="0">
                <a:latin typeface="Times New Roman"/>
                <a:ea typeface="Kai"/>
                <a:cs typeface="Times New Roman"/>
              </a:rPr>
              <a:t>), 1957-1959</a:t>
            </a:r>
            <a:br>
              <a:rPr lang="sv-SE" dirty="0" smtClean="0">
                <a:latin typeface="Times New Roman"/>
                <a:ea typeface="Kai"/>
                <a:cs typeface="Times New Roman"/>
              </a:rPr>
            </a:br>
            <a:endParaRPr lang="sv-SE" dirty="0" smtClean="0">
              <a:latin typeface="Times New Roman"/>
              <a:ea typeface="Kai"/>
              <a:cs typeface="Times New Roman"/>
            </a:endParaRPr>
          </a:p>
          <a:p>
            <a:r>
              <a:rPr lang="sv-SE" dirty="0" smtClean="0">
                <a:latin typeface="Times New Roman"/>
                <a:ea typeface="Kai"/>
                <a:cs typeface="Times New Roman"/>
              </a:rPr>
              <a:t>Låt hundra blommor blomma </a:t>
            </a:r>
            <a:r>
              <a:rPr lang="zh-TW" altLang="en-US" dirty="0" smtClean="0">
                <a:latin typeface="Times New Roman"/>
                <a:ea typeface="Kai"/>
                <a:cs typeface="Times New Roman"/>
              </a:rPr>
              <a:t>百花运动</a:t>
            </a:r>
            <a:r>
              <a:rPr lang="en-US" altLang="zh-TW" dirty="0" smtClean="0">
                <a:latin typeface="Times New Roman"/>
                <a:ea typeface="Kai"/>
                <a:cs typeface="Times New Roman"/>
              </a:rPr>
              <a:t> (</a:t>
            </a:r>
            <a:r>
              <a:rPr lang="en-US" altLang="zh-TW" i="1" dirty="0" err="1">
                <a:latin typeface="Times New Roman"/>
                <a:ea typeface="Kai"/>
                <a:cs typeface="Times New Roman"/>
              </a:rPr>
              <a:t>b</a:t>
            </a:r>
            <a:r>
              <a:rPr lang="en-US" i="1" dirty="0" err="1" smtClean="0">
                <a:latin typeface="Times New Roman"/>
                <a:ea typeface="Kai"/>
                <a:cs typeface="Times New Roman"/>
              </a:rPr>
              <a:t>ǎihuā</a:t>
            </a:r>
            <a:r>
              <a:rPr lang="en-US" i="1" dirty="0" smtClean="0">
                <a:latin typeface="Times New Roman"/>
                <a:ea typeface="Kai"/>
                <a:cs typeface="Times New Roman"/>
              </a:rPr>
              <a:t> </a:t>
            </a:r>
            <a:r>
              <a:rPr lang="en-US" i="1" dirty="0" err="1" smtClean="0">
                <a:latin typeface="Times New Roman"/>
                <a:ea typeface="Kai"/>
                <a:cs typeface="Times New Roman"/>
              </a:rPr>
              <a:t>yùndòng</a:t>
            </a:r>
            <a:r>
              <a:rPr lang="en-US" altLang="zh-TW" dirty="0" smtClean="0">
                <a:latin typeface="Times New Roman"/>
                <a:ea typeface="Kai"/>
                <a:cs typeface="Times New Roman"/>
              </a:rPr>
              <a:t>), 1956</a:t>
            </a:r>
          </a:p>
          <a:p>
            <a:endParaRPr lang="en-US" altLang="zh-TW" dirty="0" smtClean="0">
              <a:latin typeface="Times New Roman"/>
              <a:ea typeface="Kai"/>
              <a:cs typeface="Times New Roman"/>
            </a:endParaRPr>
          </a:p>
          <a:p>
            <a:r>
              <a:rPr lang="en-US" altLang="zh-TW" dirty="0" smtClean="0">
                <a:latin typeface="Times New Roman"/>
                <a:ea typeface="Kai"/>
                <a:cs typeface="Times New Roman"/>
              </a:rPr>
              <a:t>“</a:t>
            </a:r>
            <a:r>
              <a:rPr lang="zh-TW" altLang="en-US" dirty="0" smtClean="0">
                <a:latin typeface="Times New Roman"/>
                <a:ea typeface="Kai"/>
                <a:cs typeface="Times New Roman"/>
              </a:rPr>
              <a:t>百花齐放，百家争鸣</a:t>
            </a:r>
            <a:r>
              <a:rPr lang="sv-SE" altLang="zh-TW" dirty="0" smtClean="0">
                <a:latin typeface="Times New Roman"/>
                <a:ea typeface="Kai"/>
                <a:cs typeface="Times New Roman"/>
              </a:rPr>
              <a:t>” (</a:t>
            </a:r>
            <a:r>
              <a:rPr lang="sv-SE" i="1" dirty="0" err="1" smtClean="0">
                <a:latin typeface="Times New Roman"/>
                <a:ea typeface="Kai"/>
                <a:cs typeface="Times New Roman"/>
              </a:rPr>
              <a:t>bǎihuā</a:t>
            </a:r>
            <a:r>
              <a:rPr lang="sv-SE" i="1" dirty="0" smtClean="0">
                <a:latin typeface="Times New Roman"/>
                <a:ea typeface="Kai"/>
                <a:cs typeface="Times New Roman"/>
              </a:rPr>
              <a:t> </a:t>
            </a:r>
            <a:r>
              <a:rPr lang="sv-SE" i="1" dirty="0" err="1" smtClean="0">
                <a:latin typeface="Times New Roman"/>
                <a:ea typeface="Kai"/>
                <a:cs typeface="Times New Roman"/>
              </a:rPr>
              <a:t>qífàng</a:t>
            </a:r>
            <a:r>
              <a:rPr lang="sv-SE" i="1" dirty="0" smtClean="0">
                <a:latin typeface="Times New Roman"/>
                <a:ea typeface="Kai"/>
                <a:cs typeface="Times New Roman"/>
              </a:rPr>
              <a:t>, </a:t>
            </a:r>
            <a:r>
              <a:rPr lang="sv-SE" i="1" dirty="0" err="1" smtClean="0">
                <a:latin typeface="Times New Roman"/>
                <a:ea typeface="Kai"/>
                <a:cs typeface="Times New Roman"/>
              </a:rPr>
              <a:t>bǎijiā</a:t>
            </a:r>
            <a:r>
              <a:rPr lang="sv-SE" i="1" dirty="0" smtClean="0">
                <a:latin typeface="Times New Roman"/>
                <a:ea typeface="Kai"/>
                <a:cs typeface="Times New Roman"/>
              </a:rPr>
              <a:t> </a:t>
            </a:r>
            <a:r>
              <a:rPr lang="sv-SE" i="1" dirty="0" err="1" smtClean="0">
                <a:latin typeface="Times New Roman"/>
                <a:ea typeface="Kai"/>
                <a:cs typeface="Times New Roman"/>
              </a:rPr>
              <a:t>zhēngmíng</a:t>
            </a:r>
            <a:r>
              <a:rPr lang="sv-SE" altLang="zh-TW" dirty="0" smtClean="0">
                <a:latin typeface="Times New Roman"/>
                <a:ea typeface="Kai"/>
                <a:cs typeface="Times New Roman"/>
              </a:rPr>
              <a:t>) – </a:t>
            </a:r>
          </a:p>
          <a:p>
            <a:r>
              <a:rPr lang="sv-SE" altLang="zh-TW" dirty="0" smtClean="0">
                <a:latin typeface="Times New Roman"/>
                <a:ea typeface="Kai"/>
                <a:cs typeface="Times New Roman"/>
              </a:rPr>
              <a:t>”Låt hundra blommor blomma, låt hundra tankeskolor tävla”</a:t>
            </a:r>
          </a:p>
          <a:p>
            <a:endParaRPr lang="sv-SE" altLang="zh-TW" dirty="0">
              <a:latin typeface="Times New Roman"/>
              <a:ea typeface="Kai"/>
              <a:cs typeface="Times New Roman"/>
            </a:endParaRPr>
          </a:p>
          <a:p>
            <a:r>
              <a:rPr lang="sv-SE" altLang="zh-TW" dirty="0" smtClean="0">
                <a:latin typeface="Times New Roman"/>
                <a:ea typeface="Kai"/>
                <a:cs typeface="Times New Roman"/>
              </a:rPr>
              <a:t>1957: Kritiken strömmar in, </a:t>
            </a:r>
            <a:r>
              <a:rPr lang="sv-SE" altLang="zh-TW" dirty="0" err="1" smtClean="0">
                <a:latin typeface="Times New Roman"/>
                <a:ea typeface="Kai"/>
                <a:cs typeface="Times New Roman"/>
              </a:rPr>
              <a:t>Demokrativäggen</a:t>
            </a:r>
            <a:r>
              <a:rPr lang="sv-SE" altLang="zh-TW" dirty="0" smtClean="0">
                <a:latin typeface="Times New Roman"/>
                <a:ea typeface="Kai"/>
                <a:cs typeface="Times New Roman"/>
              </a:rPr>
              <a:t> </a:t>
            </a:r>
            <a:endParaRPr lang="en-US" altLang="zh-TW" dirty="0" smtClean="0">
              <a:latin typeface="Times New Roman"/>
              <a:ea typeface="Kai"/>
              <a:cs typeface="Times New Roman"/>
            </a:endParaRPr>
          </a:p>
          <a:p>
            <a:r>
              <a:rPr lang="en-US" dirty="0" smtClean="0">
                <a:latin typeface="Times New Roman"/>
                <a:ea typeface="Kai"/>
                <a:cs typeface="Times New Roman"/>
              </a:rPr>
              <a:t> </a:t>
            </a:r>
          </a:p>
          <a:p>
            <a:r>
              <a:rPr lang="en-US" dirty="0" smtClean="0">
                <a:latin typeface="Times New Roman"/>
                <a:ea typeface="Kai"/>
                <a:cs typeface="Times New Roman"/>
              </a:rPr>
              <a:t>300 000 </a:t>
            </a:r>
            <a:r>
              <a:rPr lang="en-US" dirty="0" err="1" smtClean="0">
                <a:latin typeface="Times New Roman"/>
                <a:ea typeface="Kai"/>
                <a:cs typeface="Times New Roman"/>
              </a:rPr>
              <a:t>människor</a:t>
            </a:r>
            <a:r>
              <a:rPr lang="en-US" dirty="0" smtClean="0">
                <a:latin typeface="Times New Roman"/>
                <a:ea typeface="Kai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ea typeface="Kai"/>
                <a:cs typeface="Times New Roman"/>
              </a:rPr>
              <a:t>stämplades</a:t>
            </a:r>
            <a:r>
              <a:rPr lang="en-US" dirty="0" smtClean="0">
                <a:latin typeface="Times New Roman"/>
                <a:ea typeface="Kai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ea typeface="Kai"/>
                <a:cs typeface="Times New Roman"/>
              </a:rPr>
              <a:t>som</a:t>
            </a:r>
            <a:r>
              <a:rPr lang="en-US" dirty="0" smtClean="0">
                <a:latin typeface="Times New Roman"/>
                <a:ea typeface="Kai"/>
                <a:cs typeface="Times New Roman"/>
              </a:rPr>
              <a:t> “</a:t>
            </a:r>
            <a:r>
              <a:rPr lang="en-US" dirty="0" err="1" smtClean="0">
                <a:latin typeface="Times New Roman"/>
                <a:ea typeface="Kai"/>
                <a:cs typeface="Times New Roman"/>
              </a:rPr>
              <a:t>högerelement</a:t>
            </a:r>
            <a:r>
              <a:rPr lang="en-US" dirty="0" smtClean="0">
                <a:latin typeface="Times New Roman"/>
                <a:ea typeface="Kai"/>
                <a:cs typeface="Times New Roman"/>
              </a:rPr>
              <a:t>” 右派分子 (</a:t>
            </a:r>
            <a:r>
              <a:rPr lang="en-US" i="1" dirty="0" err="1">
                <a:latin typeface="Times New Roman"/>
                <a:ea typeface="Kai"/>
                <a:cs typeface="Times New Roman"/>
              </a:rPr>
              <a:t>y</a:t>
            </a:r>
            <a:r>
              <a:rPr lang="en-US" i="1" dirty="0" err="1" smtClean="0">
                <a:effectLst/>
                <a:latin typeface="Times New Roman"/>
                <a:ea typeface="Kai"/>
                <a:cs typeface="Times New Roman"/>
              </a:rPr>
              <a:t>òupài</a:t>
            </a:r>
            <a:r>
              <a:rPr lang="en-US" i="1" dirty="0" smtClean="0">
                <a:effectLst/>
                <a:latin typeface="Times New Roman"/>
                <a:ea typeface="Kai"/>
                <a:cs typeface="Times New Roman"/>
              </a:rPr>
              <a:t> </a:t>
            </a:r>
            <a:r>
              <a:rPr lang="en-US" i="1" dirty="0" err="1" smtClean="0">
                <a:effectLst/>
                <a:latin typeface="Times New Roman"/>
                <a:ea typeface="Kai"/>
                <a:cs typeface="Times New Roman"/>
              </a:rPr>
              <a:t>fènzi</a:t>
            </a:r>
            <a:r>
              <a:rPr lang="en-US" dirty="0" smtClean="0">
                <a:latin typeface="Times New Roman"/>
                <a:ea typeface="Kai"/>
                <a:cs typeface="Times New Roman"/>
              </a:rPr>
              <a:t>)</a:t>
            </a:r>
            <a:endParaRPr lang="en-US" dirty="0">
              <a:latin typeface="Times New Roman"/>
              <a:ea typeface="Kai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r>
              <a:rPr lang="sv-SE" dirty="0" smtClean="0">
                <a:latin typeface="Times New Roman"/>
                <a:ea typeface="Kai"/>
                <a:cs typeface="Times New Roman"/>
              </a:rPr>
              <a:t>Ding Ling </a:t>
            </a:r>
            <a:r>
              <a:rPr lang="sv-SE" dirty="0" err="1" smtClean="0">
                <a:latin typeface="Times New Roman"/>
                <a:ea typeface="Kai"/>
                <a:cs typeface="Times New Roman"/>
              </a:rPr>
              <a:t>丁玲</a:t>
            </a:r>
            <a:r>
              <a:rPr lang="sv-SE" dirty="0">
                <a:latin typeface="Times New Roman"/>
                <a:ea typeface="Kai"/>
                <a:cs typeface="Times New Roman"/>
              </a:rPr>
              <a:t> </a:t>
            </a:r>
            <a:r>
              <a:rPr lang="sv-SE" dirty="0" smtClean="0">
                <a:latin typeface="Times New Roman"/>
                <a:ea typeface="Kai"/>
                <a:cs typeface="Times New Roman"/>
              </a:rPr>
              <a:t>(</a:t>
            </a:r>
            <a:r>
              <a:rPr lang="sv-SE" i="1" dirty="0" err="1">
                <a:latin typeface="Times New Roman"/>
                <a:ea typeface="Kai"/>
                <a:cs typeface="Times New Roman"/>
              </a:rPr>
              <a:t>d</a:t>
            </a:r>
            <a:r>
              <a:rPr lang="sv-SE" i="1" dirty="0" err="1" smtClean="0">
                <a:latin typeface="Times New Roman"/>
                <a:ea typeface="Kai"/>
                <a:cs typeface="Times New Roman"/>
              </a:rPr>
              <a:t>īng</a:t>
            </a:r>
            <a:r>
              <a:rPr lang="sv-SE" i="1" dirty="0" smtClean="0">
                <a:latin typeface="Times New Roman"/>
                <a:ea typeface="Kai"/>
                <a:cs typeface="Times New Roman"/>
              </a:rPr>
              <a:t> </a:t>
            </a:r>
            <a:r>
              <a:rPr lang="sv-SE" i="1" dirty="0" err="1">
                <a:latin typeface="Times New Roman"/>
                <a:ea typeface="Kai"/>
                <a:cs typeface="Times New Roman"/>
              </a:rPr>
              <a:t>l</a:t>
            </a:r>
            <a:r>
              <a:rPr lang="sv-SE" i="1" dirty="0" err="1" smtClean="0">
                <a:latin typeface="Times New Roman"/>
                <a:ea typeface="Kai"/>
                <a:cs typeface="Times New Roman"/>
              </a:rPr>
              <a:t>íng</a:t>
            </a:r>
            <a:r>
              <a:rPr lang="sv-SE" dirty="0" smtClean="0">
                <a:latin typeface="Times New Roman"/>
                <a:ea typeface="Kai"/>
                <a:cs typeface="Times New Roman"/>
              </a:rPr>
              <a:t>), 1904-1986</a:t>
            </a:r>
          </a:p>
          <a:p>
            <a:pPr marL="285750" indent="-285750">
              <a:buFont typeface="Arial"/>
              <a:buChar char="•"/>
            </a:pPr>
            <a:endParaRPr lang="sv-SE" dirty="0">
              <a:latin typeface="Times New Roman"/>
              <a:ea typeface="Kai"/>
              <a:cs typeface="Times New Roman"/>
            </a:endParaRPr>
          </a:p>
          <a:p>
            <a:endParaRPr lang="sv-SE" dirty="0" smtClean="0">
              <a:latin typeface="Times New Roman"/>
              <a:ea typeface="Kai"/>
              <a:cs typeface="Times New Roman"/>
            </a:endParaRPr>
          </a:p>
          <a:p>
            <a:r>
              <a:rPr lang="sv-SE" dirty="0" smtClean="0">
                <a:latin typeface="Times New Roman"/>
                <a:ea typeface="Kai"/>
                <a:cs typeface="Times New Roman"/>
              </a:rPr>
              <a:t> 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55" y="122488"/>
            <a:ext cx="4617843" cy="661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563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5195243" y="292284"/>
            <a:ext cx="385574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smtClean="0">
                <a:latin typeface="Times New Roman"/>
                <a:ea typeface="Kai"/>
                <a:cs typeface="Times New Roman"/>
              </a:rPr>
              <a:t>Första femårsplanen </a:t>
            </a:r>
            <a:r>
              <a:rPr lang="sv-SE" sz="2000" dirty="0" err="1" smtClean="0">
                <a:latin typeface="Times New Roman"/>
                <a:ea typeface="Kai"/>
                <a:cs typeface="Times New Roman"/>
              </a:rPr>
              <a:t>五年计划</a:t>
            </a:r>
            <a:r>
              <a:rPr lang="sv-SE" sz="2000" dirty="0" smtClean="0">
                <a:latin typeface="Times New Roman"/>
                <a:ea typeface="Kai"/>
                <a:cs typeface="Times New Roman"/>
              </a:rPr>
              <a:t> (</a:t>
            </a:r>
            <a:r>
              <a:rPr lang="sv-SE" sz="2000" i="1" dirty="0" err="1">
                <a:latin typeface="Times New Roman"/>
                <a:ea typeface="Kai"/>
                <a:cs typeface="Times New Roman"/>
              </a:rPr>
              <a:t>w</a:t>
            </a:r>
            <a:r>
              <a:rPr lang="sv-SE" sz="2000" i="1" dirty="0" err="1" smtClean="0">
                <a:effectLst/>
                <a:latin typeface="Times New Roman"/>
                <a:ea typeface="Kai"/>
                <a:cs typeface="Times New Roman"/>
              </a:rPr>
              <a:t>ǔ</a:t>
            </a:r>
            <a:r>
              <a:rPr lang="sv-SE" sz="2000" i="1" dirty="0" smtClean="0">
                <a:effectLst/>
                <a:latin typeface="Times New Roman"/>
                <a:ea typeface="Kai"/>
                <a:cs typeface="Times New Roman"/>
              </a:rPr>
              <a:t> </a:t>
            </a:r>
            <a:r>
              <a:rPr lang="sv-SE" sz="2000" i="1" dirty="0" err="1" smtClean="0">
                <a:effectLst/>
                <a:latin typeface="Times New Roman"/>
                <a:ea typeface="Kai"/>
                <a:cs typeface="Times New Roman"/>
              </a:rPr>
              <a:t>nián</a:t>
            </a:r>
            <a:r>
              <a:rPr lang="sv-SE" sz="2000" i="1" dirty="0" smtClean="0">
                <a:effectLst/>
                <a:latin typeface="Times New Roman"/>
                <a:ea typeface="Kai"/>
                <a:cs typeface="Times New Roman"/>
              </a:rPr>
              <a:t> </a:t>
            </a:r>
            <a:r>
              <a:rPr lang="sv-SE" sz="2000" i="1" dirty="0" err="1" smtClean="0">
                <a:effectLst/>
                <a:latin typeface="Times New Roman"/>
                <a:ea typeface="Kai"/>
                <a:cs typeface="Times New Roman"/>
              </a:rPr>
              <a:t>jìhuà</a:t>
            </a:r>
            <a:r>
              <a:rPr lang="sv-SE" sz="2000" dirty="0" smtClean="0">
                <a:latin typeface="Times New Roman"/>
                <a:ea typeface="Kai"/>
                <a:cs typeface="Times New Roman"/>
              </a:rPr>
              <a:t>), 1953-1957</a:t>
            </a:r>
          </a:p>
          <a:p>
            <a:endParaRPr lang="sv-SE" dirty="0" smtClean="0">
              <a:latin typeface="Times New Roman"/>
              <a:ea typeface="Kai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r>
              <a:rPr lang="sv-SE" dirty="0" smtClean="0">
                <a:latin typeface="Times New Roman"/>
                <a:ea typeface="Kai"/>
                <a:cs typeface="Times New Roman"/>
              </a:rPr>
              <a:t>Bygga upp industrin</a:t>
            </a:r>
          </a:p>
          <a:p>
            <a:pPr marL="285750" indent="-285750">
              <a:buFont typeface="Arial"/>
              <a:buChar char="•"/>
            </a:pPr>
            <a:r>
              <a:rPr lang="sv-SE" dirty="0" smtClean="0">
                <a:latin typeface="Times New Roman"/>
                <a:ea typeface="Kai"/>
                <a:cs typeface="Times New Roman"/>
              </a:rPr>
              <a:t>Utveckla jordbrukskooperativ </a:t>
            </a:r>
          </a:p>
        </p:txBody>
      </p:sp>
      <p:pic>
        <p:nvPicPr>
          <p:cNvPr id="5" name="Bildobjekt 4" descr="People's_commone_canteen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4813" y="14768"/>
            <a:ext cx="6461104" cy="682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158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5195243" y="292284"/>
            <a:ext cx="3855742" cy="6740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Times New Roman"/>
                <a:ea typeface="Kai"/>
                <a:cs typeface="Times New Roman"/>
              </a:rPr>
              <a:t>Anti-högerkampanjen </a:t>
            </a:r>
            <a:r>
              <a:rPr lang="sv-SE" dirty="0" err="1" smtClean="0">
                <a:latin typeface="Times New Roman"/>
                <a:ea typeface="Kai"/>
                <a:cs typeface="Times New Roman"/>
              </a:rPr>
              <a:t>反右运动</a:t>
            </a:r>
            <a:r>
              <a:rPr lang="sv-SE" dirty="0" smtClean="0">
                <a:latin typeface="Times New Roman"/>
                <a:ea typeface="Kai"/>
                <a:cs typeface="Times New Roman"/>
              </a:rPr>
              <a:t> (</a:t>
            </a:r>
            <a:r>
              <a:rPr lang="sv-SE" i="1" dirty="0" err="1" smtClean="0">
                <a:latin typeface="Times New Roman"/>
                <a:ea typeface="Kai"/>
                <a:cs typeface="Times New Roman"/>
              </a:rPr>
              <a:t>f</a:t>
            </a:r>
            <a:r>
              <a:rPr lang="sv-SE" i="1" dirty="0" err="1" smtClean="0">
                <a:effectLst/>
                <a:latin typeface="Times New Roman"/>
                <a:ea typeface="Kai"/>
                <a:cs typeface="Times New Roman"/>
              </a:rPr>
              <a:t>ǎn</a:t>
            </a:r>
            <a:r>
              <a:rPr lang="sv-SE" i="1" dirty="0" smtClean="0">
                <a:effectLst/>
                <a:latin typeface="Times New Roman"/>
                <a:ea typeface="Kai"/>
                <a:cs typeface="Times New Roman"/>
              </a:rPr>
              <a:t> </a:t>
            </a:r>
            <a:r>
              <a:rPr lang="sv-SE" i="1" dirty="0" err="1" smtClean="0">
                <a:effectLst/>
                <a:latin typeface="Times New Roman"/>
                <a:ea typeface="Kai"/>
                <a:cs typeface="Times New Roman"/>
              </a:rPr>
              <a:t>yòu</a:t>
            </a:r>
            <a:r>
              <a:rPr lang="sv-SE" i="1" dirty="0" smtClean="0">
                <a:effectLst/>
                <a:latin typeface="Times New Roman"/>
                <a:ea typeface="Kai"/>
                <a:cs typeface="Times New Roman"/>
              </a:rPr>
              <a:t> </a:t>
            </a:r>
            <a:r>
              <a:rPr lang="sv-SE" i="1" dirty="0" err="1" smtClean="0">
                <a:effectLst/>
                <a:latin typeface="Times New Roman"/>
                <a:ea typeface="Kai"/>
                <a:cs typeface="Times New Roman"/>
              </a:rPr>
              <a:t>yùndòng</a:t>
            </a:r>
            <a:r>
              <a:rPr lang="sv-SE" dirty="0" smtClean="0">
                <a:latin typeface="Times New Roman"/>
                <a:ea typeface="Kai"/>
                <a:cs typeface="Times New Roman"/>
              </a:rPr>
              <a:t>), 1957-1959</a:t>
            </a:r>
            <a:br>
              <a:rPr lang="sv-SE" dirty="0" smtClean="0">
                <a:latin typeface="Times New Roman"/>
                <a:ea typeface="Kai"/>
                <a:cs typeface="Times New Roman"/>
              </a:rPr>
            </a:br>
            <a:endParaRPr lang="sv-SE" dirty="0" smtClean="0">
              <a:latin typeface="Times New Roman"/>
              <a:ea typeface="Kai"/>
              <a:cs typeface="Times New Roman"/>
            </a:endParaRPr>
          </a:p>
          <a:p>
            <a:r>
              <a:rPr lang="sv-SE" dirty="0" smtClean="0">
                <a:latin typeface="Times New Roman"/>
                <a:ea typeface="Kai"/>
                <a:cs typeface="Times New Roman"/>
              </a:rPr>
              <a:t>Låt hundra blommor blomma </a:t>
            </a:r>
            <a:r>
              <a:rPr lang="zh-TW" altLang="en-US" dirty="0" smtClean="0">
                <a:latin typeface="Times New Roman"/>
                <a:ea typeface="Kai"/>
                <a:cs typeface="Times New Roman"/>
              </a:rPr>
              <a:t>百花运动</a:t>
            </a:r>
            <a:r>
              <a:rPr lang="en-US" altLang="zh-TW" dirty="0" smtClean="0">
                <a:latin typeface="Times New Roman"/>
                <a:ea typeface="Kai"/>
                <a:cs typeface="Times New Roman"/>
              </a:rPr>
              <a:t> (</a:t>
            </a:r>
            <a:r>
              <a:rPr lang="en-US" altLang="zh-TW" i="1" dirty="0" err="1">
                <a:latin typeface="Times New Roman"/>
                <a:ea typeface="Kai"/>
                <a:cs typeface="Times New Roman"/>
              </a:rPr>
              <a:t>b</a:t>
            </a:r>
            <a:r>
              <a:rPr lang="en-US" i="1" dirty="0" err="1" smtClean="0">
                <a:latin typeface="Times New Roman"/>
                <a:ea typeface="Kai"/>
                <a:cs typeface="Times New Roman"/>
              </a:rPr>
              <a:t>ǎihuā</a:t>
            </a:r>
            <a:r>
              <a:rPr lang="en-US" i="1" dirty="0" smtClean="0">
                <a:latin typeface="Times New Roman"/>
                <a:ea typeface="Kai"/>
                <a:cs typeface="Times New Roman"/>
              </a:rPr>
              <a:t> </a:t>
            </a:r>
            <a:r>
              <a:rPr lang="en-US" i="1" dirty="0" err="1" smtClean="0">
                <a:latin typeface="Times New Roman"/>
                <a:ea typeface="Kai"/>
                <a:cs typeface="Times New Roman"/>
              </a:rPr>
              <a:t>yùndòng</a:t>
            </a:r>
            <a:r>
              <a:rPr lang="en-US" altLang="zh-TW" dirty="0" smtClean="0">
                <a:latin typeface="Times New Roman"/>
                <a:ea typeface="Kai"/>
                <a:cs typeface="Times New Roman"/>
              </a:rPr>
              <a:t>), 1956</a:t>
            </a:r>
          </a:p>
          <a:p>
            <a:endParaRPr lang="en-US" altLang="zh-TW" dirty="0" smtClean="0">
              <a:latin typeface="Times New Roman"/>
              <a:ea typeface="Kai"/>
              <a:cs typeface="Times New Roman"/>
            </a:endParaRPr>
          </a:p>
          <a:p>
            <a:r>
              <a:rPr lang="en-US" altLang="zh-TW" dirty="0" smtClean="0">
                <a:latin typeface="Times New Roman"/>
                <a:ea typeface="Kai"/>
                <a:cs typeface="Times New Roman"/>
              </a:rPr>
              <a:t>“</a:t>
            </a:r>
            <a:r>
              <a:rPr lang="zh-TW" altLang="en-US" dirty="0" smtClean="0">
                <a:latin typeface="Times New Roman"/>
                <a:ea typeface="Kai"/>
                <a:cs typeface="Times New Roman"/>
              </a:rPr>
              <a:t>百花齐放，百家争鸣</a:t>
            </a:r>
            <a:r>
              <a:rPr lang="sv-SE" altLang="zh-TW" dirty="0" smtClean="0">
                <a:latin typeface="Times New Roman"/>
                <a:ea typeface="Kai"/>
                <a:cs typeface="Times New Roman"/>
              </a:rPr>
              <a:t>” (</a:t>
            </a:r>
            <a:r>
              <a:rPr lang="sv-SE" i="1" dirty="0" err="1" smtClean="0">
                <a:latin typeface="Times New Roman"/>
                <a:ea typeface="Kai"/>
                <a:cs typeface="Times New Roman"/>
              </a:rPr>
              <a:t>bǎihuā</a:t>
            </a:r>
            <a:r>
              <a:rPr lang="sv-SE" i="1" dirty="0" smtClean="0">
                <a:latin typeface="Times New Roman"/>
                <a:ea typeface="Kai"/>
                <a:cs typeface="Times New Roman"/>
              </a:rPr>
              <a:t> </a:t>
            </a:r>
            <a:r>
              <a:rPr lang="sv-SE" i="1" dirty="0" err="1" smtClean="0">
                <a:latin typeface="Times New Roman"/>
                <a:ea typeface="Kai"/>
                <a:cs typeface="Times New Roman"/>
              </a:rPr>
              <a:t>qífàng</a:t>
            </a:r>
            <a:r>
              <a:rPr lang="sv-SE" i="1" dirty="0" smtClean="0">
                <a:latin typeface="Times New Roman"/>
                <a:ea typeface="Kai"/>
                <a:cs typeface="Times New Roman"/>
              </a:rPr>
              <a:t>, </a:t>
            </a:r>
            <a:r>
              <a:rPr lang="sv-SE" i="1" dirty="0" err="1" smtClean="0">
                <a:latin typeface="Times New Roman"/>
                <a:ea typeface="Kai"/>
                <a:cs typeface="Times New Roman"/>
              </a:rPr>
              <a:t>bǎijiā</a:t>
            </a:r>
            <a:r>
              <a:rPr lang="sv-SE" i="1" dirty="0" smtClean="0">
                <a:latin typeface="Times New Roman"/>
                <a:ea typeface="Kai"/>
                <a:cs typeface="Times New Roman"/>
              </a:rPr>
              <a:t> </a:t>
            </a:r>
            <a:r>
              <a:rPr lang="sv-SE" i="1" dirty="0" err="1" smtClean="0">
                <a:latin typeface="Times New Roman"/>
                <a:ea typeface="Kai"/>
                <a:cs typeface="Times New Roman"/>
              </a:rPr>
              <a:t>zhēngmíng</a:t>
            </a:r>
            <a:r>
              <a:rPr lang="sv-SE" altLang="zh-TW" dirty="0" smtClean="0">
                <a:latin typeface="Times New Roman"/>
                <a:ea typeface="Kai"/>
                <a:cs typeface="Times New Roman"/>
              </a:rPr>
              <a:t>) – </a:t>
            </a:r>
          </a:p>
          <a:p>
            <a:r>
              <a:rPr lang="sv-SE" altLang="zh-TW" dirty="0" smtClean="0">
                <a:latin typeface="Times New Roman"/>
                <a:ea typeface="Kai"/>
                <a:cs typeface="Times New Roman"/>
              </a:rPr>
              <a:t>”Låt hundra blommor blomma, låt hundra tankeskolor tävla”</a:t>
            </a:r>
          </a:p>
          <a:p>
            <a:endParaRPr lang="sv-SE" altLang="zh-TW" dirty="0">
              <a:latin typeface="Times New Roman"/>
              <a:ea typeface="Kai"/>
              <a:cs typeface="Times New Roman"/>
            </a:endParaRPr>
          </a:p>
          <a:p>
            <a:r>
              <a:rPr lang="sv-SE" altLang="zh-TW" dirty="0" smtClean="0">
                <a:latin typeface="Times New Roman"/>
                <a:ea typeface="Kai"/>
                <a:cs typeface="Times New Roman"/>
              </a:rPr>
              <a:t>1957: Kritiken strömmar in, </a:t>
            </a:r>
            <a:r>
              <a:rPr lang="sv-SE" altLang="zh-TW" dirty="0" err="1" smtClean="0">
                <a:latin typeface="Times New Roman"/>
                <a:ea typeface="Kai"/>
                <a:cs typeface="Times New Roman"/>
              </a:rPr>
              <a:t>Demokrativäggen</a:t>
            </a:r>
            <a:r>
              <a:rPr lang="sv-SE" altLang="zh-TW" dirty="0" smtClean="0">
                <a:latin typeface="Times New Roman"/>
                <a:ea typeface="Kai"/>
                <a:cs typeface="Times New Roman"/>
              </a:rPr>
              <a:t> </a:t>
            </a:r>
            <a:endParaRPr lang="en-US" altLang="zh-TW" dirty="0" smtClean="0">
              <a:latin typeface="Times New Roman"/>
              <a:ea typeface="Kai"/>
              <a:cs typeface="Times New Roman"/>
            </a:endParaRPr>
          </a:p>
          <a:p>
            <a:r>
              <a:rPr lang="en-US" dirty="0" smtClean="0">
                <a:latin typeface="Times New Roman"/>
                <a:ea typeface="Kai"/>
                <a:cs typeface="Times New Roman"/>
              </a:rPr>
              <a:t> </a:t>
            </a:r>
          </a:p>
          <a:p>
            <a:r>
              <a:rPr lang="en-US" dirty="0" smtClean="0">
                <a:latin typeface="Times New Roman"/>
                <a:ea typeface="Kai"/>
                <a:cs typeface="Times New Roman"/>
              </a:rPr>
              <a:t>300 000 </a:t>
            </a:r>
            <a:r>
              <a:rPr lang="en-US" dirty="0" err="1" smtClean="0">
                <a:latin typeface="Times New Roman"/>
                <a:ea typeface="Kai"/>
                <a:cs typeface="Times New Roman"/>
              </a:rPr>
              <a:t>människor</a:t>
            </a:r>
            <a:r>
              <a:rPr lang="en-US" dirty="0" smtClean="0">
                <a:latin typeface="Times New Roman"/>
                <a:ea typeface="Kai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ea typeface="Kai"/>
                <a:cs typeface="Times New Roman"/>
              </a:rPr>
              <a:t>stämplades</a:t>
            </a:r>
            <a:r>
              <a:rPr lang="en-US" dirty="0" smtClean="0">
                <a:latin typeface="Times New Roman"/>
                <a:ea typeface="Kai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ea typeface="Kai"/>
                <a:cs typeface="Times New Roman"/>
              </a:rPr>
              <a:t>som</a:t>
            </a:r>
            <a:r>
              <a:rPr lang="en-US" dirty="0" smtClean="0">
                <a:latin typeface="Times New Roman"/>
                <a:ea typeface="Kai"/>
                <a:cs typeface="Times New Roman"/>
              </a:rPr>
              <a:t> “</a:t>
            </a:r>
            <a:r>
              <a:rPr lang="en-US" dirty="0" err="1" smtClean="0">
                <a:latin typeface="Times New Roman"/>
                <a:ea typeface="Kai"/>
                <a:cs typeface="Times New Roman"/>
              </a:rPr>
              <a:t>högerelement</a:t>
            </a:r>
            <a:r>
              <a:rPr lang="en-US" dirty="0" smtClean="0">
                <a:latin typeface="Times New Roman"/>
                <a:ea typeface="Kai"/>
                <a:cs typeface="Times New Roman"/>
              </a:rPr>
              <a:t>” 右派分子 (</a:t>
            </a:r>
            <a:r>
              <a:rPr lang="en-US" i="1" dirty="0" err="1">
                <a:latin typeface="Times New Roman"/>
                <a:ea typeface="Kai"/>
                <a:cs typeface="Times New Roman"/>
              </a:rPr>
              <a:t>y</a:t>
            </a:r>
            <a:r>
              <a:rPr lang="en-US" i="1" dirty="0" err="1" smtClean="0">
                <a:effectLst/>
                <a:latin typeface="Times New Roman"/>
                <a:ea typeface="Kai"/>
                <a:cs typeface="Times New Roman"/>
              </a:rPr>
              <a:t>òupài</a:t>
            </a:r>
            <a:r>
              <a:rPr lang="en-US" i="1" dirty="0" smtClean="0">
                <a:effectLst/>
                <a:latin typeface="Times New Roman"/>
                <a:ea typeface="Kai"/>
                <a:cs typeface="Times New Roman"/>
              </a:rPr>
              <a:t> </a:t>
            </a:r>
            <a:r>
              <a:rPr lang="en-US" i="1" dirty="0" err="1" smtClean="0">
                <a:effectLst/>
                <a:latin typeface="Times New Roman"/>
                <a:ea typeface="Kai"/>
                <a:cs typeface="Times New Roman"/>
              </a:rPr>
              <a:t>fènzi</a:t>
            </a:r>
            <a:r>
              <a:rPr lang="en-US" dirty="0" smtClean="0">
                <a:latin typeface="Times New Roman"/>
                <a:ea typeface="Kai"/>
                <a:cs typeface="Times New Roman"/>
              </a:rPr>
              <a:t>)</a:t>
            </a:r>
            <a:endParaRPr lang="en-US" dirty="0">
              <a:latin typeface="Times New Roman"/>
              <a:ea typeface="Kai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r>
              <a:rPr lang="sv-SE" dirty="0" smtClean="0">
                <a:latin typeface="Times New Roman"/>
                <a:ea typeface="Kai"/>
                <a:cs typeface="Times New Roman"/>
              </a:rPr>
              <a:t>Ding Ling </a:t>
            </a:r>
            <a:r>
              <a:rPr lang="sv-SE" dirty="0" err="1" smtClean="0">
                <a:latin typeface="Times New Roman"/>
                <a:ea typeface="Kai"/>
                <a:cs typeface="Times New Roman"/>
              </a:rPr>
              <a:t>丁玲</a:t>
            </a:r>
            <a:r>
              <a:rPr lang="sv-SE" dirty="0">
                <a:latin typeface="Times New Roman"/>
                <a:ea typeface="Kai"/>
                <a:cs typeface="Times New Roman"/>
              </a:rPr>
              <a:t> </a:t>
            </a:r>
            <a:r>
              <a:rPr lang="sv-SE" dirty="0" smtClean="0">
                <a:latin typeface="Times New Roman"/>
                <a:ea typeface="Kai"/>
                <a:cs typeface="Times New Roman"/>
              </a:rPr>
              <a:t>(</a:t>
            </a:r>
            <a:r>
              <a:rPr lang="sv-SE" i="1" dirty="0" err="1">
                <a:latin typeface="Times New Roman"/>
                <a:ea typeface="Kai"/>
                <a:cs typeface="Times New Roman"/>
              </a:rPr>
              <a:t>d</a:t>
            </a:r>
            <a:r>
              <a:rPr lang="sv-SE" i="1" dirty="0" err="1" smtClean="0">
                <a:latin typeface="Times New Roman"/>
                <a:ea typeface="Kai"/>
                <a:cs typeface="Times New Roman"/>
              </a:rPr>
              <a:t>īng</a:t>
            </a:r>
            <a:r>
              <a:rPr lang="sv-SE" i="1" dirty="0" smtClean="0">
                <a:latin typeface="Times New Roman"/>
                <a:ea typeface="Kai"/>
                <a:cs typeface="Times New Roman"/>
              </a:rPr>
              <a:t> </a:t>
            </a:r>
            <a:r>
              <a:rPr lang="sv-SE" i="1" dirty="0" err="1">
                <a:latin typeface="Times New Roman"/>
                <a:ea typeface="Kai"/>
                <a:cs typeface="Times New Roman"/>
              </a:rPr>
              <a:t>l</a:t>
            </a:r>
            <a:r>
              <a:rPr lang="sv-SE" i="1" dirty="0" err="1" smtClean="0">
                <a:latin typeface="Times New Roman"/>
                <a:ea typeface="Kai"/>
                <a:cs typeface="Times New Roman"/>
              </a:rPr>
              <a:t>íng</a:t>
            </a:r>
            <a:r>
              <a:rPr lang="sv-SE" dirty="0" smtClean="0">
                <a:latin typeface="Times New Roman"/>
                <a:ea typeface="Kai"/>
                <a:cs typeface="Times New Roman"/>
              </a:rPr>
              <a:t>), 1904-1986</a:t>
            </a:r>
          </a:p>
          <a:p>
            <a:endParaRPr lang="sv-SE" dirty="0">
              <a:latin typeface="Times New Roman"/>
              <a:ea typeface="Kai"/>
              <a:cs typeface="Times New Roman"/>
            </a:endParaRPr>
          </a:p>
          <a:p>
            <a:r>
              <a:rPr lang="sv-SE" dirty="0" smtClean="0">
                <a:latin typeface="Times New Roman"/>
                <a:ea typeface="Kai"/>
                <a:cs typeface="Times New Roman"/>
              </a:rPr>
              <a:t>Omskolning genom arbete </a:t>
            </a:r>
            <a:r>
              <a:rPr lang="sv-SE" dirty="0" err="1" smtClean="0">
                <a:latin typeface="Times New Roman"/>
                <a:ea typeface="Kai"/>
                <a:cs typeface="Times New Roman"/>
              </a:rPr>
              <a:t>劳动教养</a:t>
            </a:r>
            <a:r>
              <a:rPr lang="sv-SE" dirty="0" smtClean="0">
                <a:latin typeface="Times New Roman"/>
                <a:ea typeface="Kai"/>
                <a:cs typeface="Times New Roman"/>
              </a:rPr>
              <a:t> (</a:t>
            </a:r>
            <a:r>
              <a:rPr lang="sv-SE" i="1" dirty="0" err="1">
                <a:latin typeface="Times New Roman"/>
                <a:ea typeface="Kai"/>
                <a:cs typeface="Times New Roman"/>
              </a:rPr>
              <a:t>l</a:t>
            </a:r>
            <a:r>
              <a:rPr lang="sv-SE" i="1" dirty="0" err="1" smtClean="0">
                <a:effectLst/>
                <a:latin typeface="Times New Roman"/>
                <a:ea typeface="Kai"/>
                <a:cs typeface="Times New Roman"/>
              </a:rPr>
              <a:t>áodòng</a:t>
            </a:r>
            <a:r>
              <a:rPr lang="sv-SE" i="1" dirty="0" smtClean="0">
                <a:effectLst/>
                <a:latin typeface="Times New Roman"/>
                <a:ea typeface="Kai"/>
                <a:cs typeface="Times New Roman"/>
              </a:rPr>
              <a:t> </a:t>
            </a:r>
            <a:r>
              <a:rPr lang="sv-SE" i="1" dirty="0" err="1" smtClean="0">
                <a:effectLst/>
                <a:latin typeface="Times New Roman"/>
                <a:ea typeface="Kai"/>
                <a:cs typeface="Times New Roman"/>
              </a:rPr>
              <a:t>jiàoyǎng</a:t>
            </a:r>
            <a:r>
              <a:rPr lang="sv-SE" dirty="0" smtClean="0">
                <a:latin typeface="Times New Roman"/>
                <a:ea typeface="Kai"/>
                <a:cs typeface="Times New Roman"/>
              </a:rPr>
              <a:t>)</a:t>
            </a:r>
            <a:endParaRPr lang="sv-SE" dirty="0">
              <a:latin typeface="Times New Roman"/>
              <a:ea typeface="Kai"/>
              <a:cs typeface="Times New Roman"/>
            </a:endParaRPr>
          </a:p>
          <a:p>
            <a:endParaRPr lang="sv-SE" dirty="0" smtClean="0">
              <a:latin typeface="Times New Roman"/>
              <a:ea typeface="Kai"/>
              <a:cs typeface="Times New Roman"/>
            </a:endParaRPr>
          </a:p>
          <a:p>
            <a:r>
              <a:rPr lang="sv-SE" dirty="0" smtClean="0">
                <a:latin typeface="Times New Roman"/>
                <a:ea typeface="Kai"/>
                <a:cs typeface="Times New Roman"/>
              </a:rPr>
              <a:t> 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55" y="122488"/>
            <a:ext cx="4617843" cy="661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564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5195243" y="292284"/>
            <a:ext cx="3855742" cy="26468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smtClean="0">
                <a:latin typeface="Times New Roman"/>
                <a:ea typeface="Kai"/>
                <a:cs typeface="Times New Roman"/>
              </a:rPr>
              <a:t>Det stora språnget </a:t>
            </a:r>
            <a:r>
              <a:rPr lang="sv-SE" sz="2000" dirty="0" err="1" smtClean="0">
                <a:latin typeface="Times New Roman"/>
                <a:ea typeface="Kai"/>
                <a:cs typeface="Times New Roman"/>
              </a:rPr>
              <a:t>大跃进</a:t>
            </a:r>
            <a:r>
              <a:rPr lang="sv-SE" sz="2000" dirty="0" smtClean="0">
                <a:latin typeface="Times New Roman"/>
                <a:ea typeface="Kai"/>
                <a:cs typeface="Times New Roman"/>
              </a:rPr>
              <a:t> (</a:t>
            </a:r>
            <a:r>
              <a:rPr lang="sv-SE" sz="2000" i="1" dirty="0" err="1" smtClean="0">
                <a:latin typeface="Times New Roman"/>
                <a:ea typeface="Kai"/>
                <a:cs typeface="Times New Roman"/>
              </a:rPr>
              <a:t>dàyùejìn</a:t>
            </a:r>
            <a:r>
              <a:rPr lang="sv-SE" sz="2000" dirty="0" smtClean="0">
                <a:latin typeface="Times New Roman"/>
                <a:ea typeface="Kai"/>
                <a:cs typeface="Times New Roman"/>
              </a:rPr>
              <a:t>)</a:t>
            </a:r>
          </a:p>
          <a:p>
            <a:endParaRPr lang="sv-SE" dirty="0">
              <a:latin typeface="Times New Roman"/>
              <a:ea typeface="Kai"/>
              <a:cs typeface="Times New Roman"/>
            </a:endParaRPr>
          </a:p>
          <a:p>
            <a:endParaRPr lang="sv-SE" dirty="0" smtClean="0">
              <a:latin typeface="Times New Roman"/>
              <a:ea typeface="Kai"/>
              <a:cs typeface="Times New Roman"/>
            </a:endParaRPr>
          </a:p>
          <a:p>
            <a:endParaRPr lang="sv-SE" dirty="0">
              <a:latin typeface="Times New Roman"/>
              <a:ea typeface="Kai"/>
              <a:cs typeface="Times New Roman"/>
            </a:endParaRPr>
          </a:p>
          <a:p>
            <a:endParaRPr lang="sv-SE" dirty="0" smtClean="0">
              <a:latin typeface="Times New Roman"/>
              <a:ea typeface="Kai"/>
              <a:cs typeface="Times New Roman"/>
            </a:endParaRPr>
          </a:p>
          <a:p>
            <a:endParaRPr lang="sv-SE" dirty="0" smtClean="0">
              <a:latin typeface="Times New Roman"/>
              <a:ea typeface="Kai"/>
              <a:cs typeface="Times New Roman"/>
            </a:endParaRPr>
          </a:p>
          <a:p>
            <a:endParaRPr lang="sv-SE" dirty="0">
              <a:latin typeface="Times New Roman"/>
              <a:ea typeface="Kai"/>
              <a:cs typeface="Times New Roman"/>
            </a:endParaRPr>
          </a:p>
          <a:p>
            <a:r>
              <a:rPr lang="sv-SE" dirty="0" smtClean="0">
                <a:latin typeface="Times New Roman"/>
                <a:ea typeface="Kai"/>
                <a:cs typeface="Times New Roman"/>
              </a:rPr>
              <a:t> 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06" y="122488"/>
            <a:ext cx="4541940" cy="661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645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5195243" y="292284"/>
            <a:ext cx="3855742" cy="5416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smtClean="0">
                <a:latin typeface="Times New Roman"/>
                <a:ea typeface="Kai"/>
                <a:cs typeface="Times New Roman"/>
              </a:rPr>
              <a:t>Det stora språnget </a:t>
            </a:r>
            <a:r>
              <a:rPr lang="sv-SE" sz="2000" dirty="0" err="1" smtClean="0">
                <a:latin typeface="Times New Roman"/>
                <a:ea typeface="Kai"/>
                <a:cs typeface="Times New Roman"/>
              </a:rPr>
              <a:t>大跃进</a:t>
            </a:r>
            <a:r>
              <a:rPr lang="sv-SE" sz="2000" dirty="0" smtClean="0">
                <a:latin typeface="Times New Roman"/>
                <a:ea typeface="Kai"/>
                <a:cs typeface="Times New Roman"/>
              </a:rPr>
              <a:t> (</a:t>
            </a:r>
            <a:r>
              <a:rPr lang="sv-SE" sz="2000" i="1" dirty="0" err="1" smtClean="0">
                <a:latin typeface="Times New Roman"/>
                <a:ea typeface="Kai"/>
                <a:cs typeface="Times New Roman"/>
              </a:rPr>
              <a:t>dàyùejìn</a:t>
            </a:r>
            <a:r>
              <a:rPr lang="sv-SE" sz="2000" dirty="0" smtClean="0">
                <a:latin typeface="Times New Roman"/>
                <a:ea typeface="Kai"/>
                <a:cs typeface="Times New Roman"/>
              </a:rPr>
              <a:t>)</a:t>
            </a:r>
          </a:p>
          <a:p>
            <a:endParaRPr lang="sv-SE" dirty="0">
              <a:latin typeface="Times New Roman"/>
              <a:ea typeface="Kai"/>
              <a:cs typeface="Times New Roman"/>
            </a:endParaRPr>
          </a:p>
          <a:p>
            <a:r>
              <a:rPr lang="sv-SE" dirty="0" smtClean="0">
                <a:latin typeface="Times New Roman"/>
                <a:ea typeface="Kai"/>
                <a:cs typeface="Times New Roman"/>
              </a:rPr>
              <a:t>Folkkommuner </a:t>
            </a:r>
            <a:r>
              <a:rPr lang="sv-SE" dirty="0" err="1" smtClean="0">
                <a:latin typeface="Times New Roman"/>
                <a:ea typeface="Kai"/>
                <a:cs typeface="Times New Roman"/>
              </a:rPr>
              <a:t>人民公社</a:t>
            </a:r>
            <a:r>
              <a:rPr lang="sv-SE" dirty="0" smtClean="0">
                <a:latin typeface="Times New Roman"/>
                <a:ea typeface="Kai"/>
                <a:cs typeface="Times New Roman"/>
              </a:rPr>
              <a:t> (</a:t>
            </a:r>
            <a:r>
              <a:rPr lang="sv-SE" i="1" dirty="0" err="1" smtClean="0">
                <a:latin typeface="Times New Roman"/>
                <a:ea typeface="Kai"/>
                <a:cs typeface="Times New Roman"/>
              </a:rPr>
              <a:t>r</a:t>
            </a:r>
            <a:r>
              <a:rPr lang="sv-SE" i="1" dirty="0" err="1" smtClean="0">
                <a:effectLst/>
                <a:latin typeface="Times New Roman"/>
                <a:ea typeface="Kai"/>
                <a:cs typeface="Times New Roman"/>
              </a:rPr>
              <a:t>énmín</a:t>
            </a:r>
            <a:r>
              <a:rPr lang="sv-SE" i="1" dirty="0" smtClean="0">
                <a:effectLst/>
                <a:latin typeface="Times New Roman"/>
                <a:ea typeface="Kai"/>
                <a:cs typeface="Times New Roman"/>
              </a:rPr>
              <a:t> </a:t>
            </a:r>
            <a:r>
              <a:rPr lang="sv-SE" i="1" dirty="0" err="1" smtClean="0">
                <a:effectLst/>
                <a:latin typeface="Times New Roman"/>
                <a:ea typeface="Kai"/>
                <a:cs typeface="Times New Roman"/>
              </a:rPr>
              <a:t>gōngshè</a:t>
            </a:r>
            <a:r>
              <a:rPr lang="sv-SE" dirty="0" smtClean="0">
                <a:latin typeface="Times New Roman"/>
                <a:ea typeface="Kai"/>
                <a:cs typeface="Times New Roman"/>
              </a:rPr>
              <a:t>)</a:t>
            </a:r>
          </a:p>
          <a:p>
            <a:pPr marL="285750" indent="-285750">
              <a:buFont typeface="Arial"/>
              <a:buChar char="•"/>
            </a:pPr>
            <a:r>
              <a:rPr lang="sv-SE" dirty="0" smtClean="0">
                <a:latin typeface="Times New Roman"/>
                <a:ea typeface="Kai"/>
                <a:cs typeface="Times New Roman"/>
              </a:rPr>
              <a:t>Jordbruk, industri och konstruktion</a:t>
            </a:r>
          </a:p>
          <a:p>
            <a:pPr marL="285750" indent="-285750">
              <a:buFont typeface="Arial"/>
              <a:buChar char="•"/>
            </a:pPr>
            <a:r>
              <a:rPr lang="sv-SE" dirty="0" smtClean="0">
                <a:latin typeface="Times New Roman"/>
                <a:ea typeface="Kai"/>
                <a:cs typeface="Times New Roman"/>
              </a:rPr>
              <a:t>Modellerade på den lägsta administrative enheten </a:t>
            </a:r>
            <a:r>
              <a:rPr lang="sv-SE" dirty="0" err="1" smtClean="0">
                <a:latin typeface="Times New Roman"/>
                <a:ea typeface="Kai"/>
                <a:cs typeface="Times New Roman"/>
              </a:rPr>
              <a:t>乡</a:t>
            </a:r>
            <a:r>
              <a:rPr lang="sv-SE" dirty="0" smtClean="0">
                <a:latin typeface="Times New Roman"/>
                <a:ea typeface="Kai"/>
                <a:cs typeface="Times New Roman"/>
              </a:rPr>
              <a:t>(</a:t>
            </a:r>
            <a:r>
              <a:rPr lang="sv-SE" i="1" dirty="0" err="1">
                <a:latin typeface="Times New Roman"/>
                <a:ea typeface="Kai"/>
                <a:cs typeface="Times New Roman"/>
              </a:rPr>
              <a:t>x</a:t>
            </a:r>
            <a:r>
              <a:rPr lang="sv-SE" i="1" dirty="0" err="1" smtClean="0">
                <a:latin typeface="Times New Roman"/>
                <a:ea typeface="Kai"/>
                <a:cs typeface="Times New Roman"/>
              </a:rPr>
              <a:t>iāng</a:t>
            </a:r>
            <a:r>
              <a:rPr lang="sv-SE" dirty="0" smtClean="0">
                <a:latin typeface="Times New Roman"/>
                <a:ea typeface="Kai"/>
                <a:cs typeface="Times New Roman"/>
              </a:rPr>
              <a:t>)</a:t>
            </a:r>
          </a:p>
          <a:p>
            <a:pPr marL="285750" indent="-285750">
              <a:buFont typeface="Arial"/>
              <a:buChar char="•"/>
            </a:pPr>
            <a:r>
              <a:rPr lang="sv-SE" dirty="0" smtClean="0">
                <a:latin typeface="Times New Roman"/>
                <a:ea typeface="Kai"/>
                <a:cs typeface="Times New Roman"/>
              </a:rPr>
              <a:t>Involverade sammanlagt 120 miljoner hushåll</a:t>
            </a:r>
          </a:p>
          <a:p>
            <a:pPr marL="285750" indent="-285750">
              <a:buFont typeface="Arial"/>
              <a:buChar char="•"/>
            </a:pPr>
            <a:r>
              <a:rPr lang="sv-SE" dirty="0" err="1" smtClean="0">
                <a:latin typeface="Times New Roman"/>
                <a:ea typeface="Kai"/>
                <a:cs typeface="Times New Roman"/>
              </a:rPr>
              <a:t>Produktionslag</a:t>
            </a:r>
            <a:r>
              <a:rPr lang="sv-SE" dirty="0" smtClean="0">
                <a:latin typeface="Times New Roman"/>
                <a:ea typeface="Kai"/>
                <a:cs typeface="Times New Roman"/>
              </a:rPr>
              <a:t> </a:t>
            </a:r>
            <a:r>
              <a:rPr lang="sv-SE" dirty="0" err="1" smtClean="0">
                <a:latin typeface="Times New Roman"/>
                <a:ea typeface="Kai"/>
                <a:cs typeface="Times New Roman"/>
              </a:rPr>
              <a:t>生产队</a:t>
            </a:r>
            <a:r>
              <a:rPr lang="sv-SE" dirty="0" smtClean="0">
                <a:latin typeface="Times New Roman"/>
                <a:ea typeface="Kai"/>
                <a:cs typeface="Times New Roman"/>
              </a:rPr>
              <a:t> (</a:t>
            </a:r>
            <a:r>
              <a:rPr lang="sv-SE" i="1" dirty="0" err="1">
                <a:latin typeface="Times New Roman"/>
                <a:ea typeface="Kai"/>
                <a:cs typeface="Times New Roman"/>
              </a:rPr>
              <a:t>s</a:t>
            </a:r>
            <a:r>
              <a:rPr lang="sv-SE" i="1" dirty="0" err="1" smtClean="0">
                <a:effectLst/>
                <a:latin typeface="Times New Roman"/>
                <a:ea typeface="Kai"/>
                <a:cs typeface="Times New Roman"/>
              </a:rPr>
              <a:t>hēngchǎn</a:t>
            </a:r>
            <a:r>
              <a:rPr lang="sv-SE" i="1" dirty="0" smtClean="0">
                <a:effectLst/>
                <a:latin typeface="Times New Roman"/>
                <a:ea typeface="Kai"/>
                <a:cs typeface="Times New Roman"/>
              </a:rPr>
              <a:t> </a:t>
            </a:r>
            <a:r>
              <a:rPr lang="sv-SE" i="1" dirty="0" err="1" smtClean="0">
                <a:effectLst/>
                <a:latin typeface="Times New Roman"/>
                <a:ea typeface="Kai"/>
                <a:cs typeface="Times New Roman"/>
              </a:rPr>
              <a:t>duì</a:t>
            </a:r>
            <a:r>
              <a:rPr lang="sv-SE" dirty="0" smtClean="0">
                <a:latin typeface="Times New Roman"/>
                <a:ea typeface="Kai"/>
                <a:cs typeface="Times New Roman"/>
              </a:rPr>
              <a:t>)</a:t>
            </a:r>
          </a:p>
          <a:p>
            <a:pPr marL="285750" indent="-285750">
              <a:buFont typeface="Arial"/>
              <a:buChar char="•"/>
            </a:pPr>
            <a:r>
              <a:rPr lang="sv-SE" dirty="0" smtClean="0">
                <a:latin typeface="Times New Roman"/>
                <a:ea typeface="Kai"/>
                <a:cs typeface="Times New Roman"/>
              </a:rPr>
              <a:t>Stålproduktion</a:t>
            </a:r>
          </a:p>
          <a:p>
            <a:endParaRPr lang="sv-SE" dirty="0" smtClean="0">
              <a:latin typeface="Times New Roman"/>
              <a:ea typeface="Kai"/>
              <a:cs typeface="Times New Roman"/>
            </a:endParaRPr>
          </a:p>
          <a:p>
            <a:endParaRPr lang="sv-SE" dirty="0">
              <a:latin typeface="Times New Roman"/>
              <a:ea typeface="Kai"/>
              <a:cs typeface="Times New Roman"/>
            </a:endParaRPr>
          </a:p>
          <a:p>
            <a:endParaRPr lang="sv-SE" dirty="0" smtClean="0">
              <a:latin typeface="Times New Roman"/>
              <a:ea typeface="Kai"/>
              <a:cs typeface="Times New Roman"/>
            </a:endParaRPr>
          </a:p>
          <a:p>
            <a:endParaRPr lang="sv-SE" dirty="0" smtClean="0">
              <a:latin typeface="Times New Roman"/>
              <a:ea typeface="Kai"/>
              <a:cs typeface="Times New Roman"/>
            </a:endParaRPr>
          </a:p>
          <a:p>
            <a:endParaRPr lang="sv-SE" dirty="0">
              <a:latin typeface="Times New Roman"/>
              <a:ea typeface="Kai"/>
              <a:cs typeface="Times New Roman"/>
            </a:endParaRPr>
          </a:p>
          <a:p>
            <a:r>
              <a:rPr lang="sv-SE" dirty="0" smtClean="0">
                <a:latin typeface="Times New Roman"/>
                <a:ea typeface="Kai"/>
                <a:cs typeface="Times New Roman"/>
              </a:rPr>
              <a:t> 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06" y="122488"/>
            <a:ext cx="4541940" cy="661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565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5195243" y="292284"/>
            <a:ext cx="3855742" cy="569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smtClean="0">
                <a:latin typeface="Times New Roman"/>
                <a:ea typeface="Kai"/>
                <a:cs typeface="Times New Roman"/>
              </a:rPr>
              <a:t>Det stora språnget </a:t>
            </a:r>
            <a:r>
              <a:rPr lang="sv-SE" sz="2000" dirty="0" err="1" smtClean="0">
                <a:latin typeface="Times New Roman"/>
                <a:ea typeface="Kai"/>
                <a:cs typeface="Times New Roman"/>
              </a:rPr>
              <a:t>大跃进</a:t>
            </a:r>
            <a:r>
              <a:rPr lang="sv-SE" sz="2000" dirty="0" smtClean="0">
                <a:latin typeface="Times New Roman"/>
                <a:ea typeface="Kai"/>
                <a:cs typeface="Times New Roman"/>
              </a:rPr>
              <a:t> (</a:t>
            </a:r>
            <a:r>
              <a:rPr lang="sv-SE" sz="2000" i="1" dirty="0" err="1" smtClean="0">
                <a:latin typeface="Times New Roman"/>
                <a:ea typeface="Kai"/>
                <a:cs typeface="Times New Roman"/>
              </a:rPr>
              <a:t>dàyùejìn</a:t>
            </a:r>
            <a:r>
              <a:rPr lang="sv-SE" sz="2000" dirty="0" smtClean="0">
                <a:latin typeface="Times New Roman"/>
                <a:ea typeface="Kai"/>
                <a:cs typeface="Times New Roman"/>
              </a:rPr>
              <a:t>)</a:t>
            </a:r>
          </a:p>
          <a:p>
            <a:endParaRPr lang="sv-SE" dirty="0">
              <a:latin typeface="Times New Roman"/>
              <a:ea typeface="Kai"/>
              <a:cs typeface="Times New Roman"/>
            </a:endParaRPr>
          </a:p>
          <a:p>
            <a:r>
              <a:rPr lang="sv-SE" dirty="0" smtClean="0">
                <a:latin typeface="Times New Roman"/>
                <a:ea typeface="Kai"/>
                <a:cs typeface="Times New Roman"/>
              </a:rPr>
              <a:t>Folkkommuner </a:t>
            </a:r>
            <a:r>
              <a:rPr lang="sv-SE" dirty="0" err="1" smtClean="0">
                <a:latin typeface="Times New Roman"/>
                <a:ea typeface="Kai"/>
                <a:cs typeface="Times New Roman"/>
              </a:rPr>
              <a:t>人民公社</a:t>
            </a:r>
            <a:r>
              <a:rPr lang="sv-SE" dirty="0" smtClean="0">
                <a:latin typeface="Times New Roman"/>
                <a:ea typeface="Kai"/>
                <a:cs typeface="Times New Roman"/>
              </a:rPr>
              <a:t> (</a:t>
            </a:r>
            <a:r>
              <a:rPr lang="sv-SE" i="1" dirty="0" err="1" smtClean="0">
                <a:latin typeface="Times New Roman"/>
                <a:ea typeface="Kai"/>
                <a:cs typeface="Times New Roman"/>
              </a:rPr>
              <a:t>r</a:t>
            </a:r>
            <a:r>
              <a:rPr lang="sv-SE" i="1" dirty="0" err="1" smtClean="0">
                <a:effectLst/>
                <a:latin typeface="Times New Roman"/>
                <a:ea typeface="Kai"/>
                <a:cs typeface="Times New Roman"/>
              </a:rPr>
              <a:t>énmín</a:t>
            </a:r>
            <a:r>
              <a:rPr lang="sv-SE" i="1" dirty="0" smtClean="0">
                <a:effectLst/>
                <a:latin typeface="Times New Roman"/>
                <a:ea typeface="Kai"/>
                <a:cs typeface="Times New Roman"/>
              </a:rPr>
              <a:t> </a:t>
            </a:r>
            <a:r>
              <a:rPr lang="sv-SE" i="1" dirty="0" err="1" smtClean="0">
                <a:effectLst/>
                <a:latin typeface="Times New Roman"/>
                <a:ea typeface="Kai"/>
                <a:cs typeface="Times New Roman"/>
              </a:rPr>
              <a:t>gōngshè</a:t>
            </a:r>
            <a:r>
              <a:rPr lang="sv-SE" dirty="0" smtClean="0">
                <a:latin typeface="Times New Roman"/>
                <a:ea typeface="Kai"/>
                <a:cs typeface="Times New Roman"/>
              </a:rPr>
              <a:t>)</a:t>
            </a:r>
          </a:p>
          <a:p>
            <a:pPr marL="285750" indent="-285750">
              <a:buFont typeface="Arial"/>
              <a:buChar char="•"/>
            </a:pPr>
            <a:r>
              <a:rPr lang="sv-SE" dirty="0" smtClean="0">
                <a:latin typeface="Times New Roman"/>
                <a:ea typeface="Kai"/>
                <a:cs typeface="Times New Roman"/>
              </a:rPr>
              <a:t>Jordbruk, industri och konstruktion</a:t>
            </a:r>
          </a:p>
          <a:p>
            <a:pPr marL="285750" indent="-285750">
              <a:buFont typeface="Arial"/>
              <a:buChar char="•"/>
            </a:pPr>
            <a:r>
              <a:rPr lang="sv-SE" dirty="0" smtClean="0">
                <a:latin typeface="Times New Roman"/>
                <a:ea typeface="Kai"/>
                <a:cs typeface="Times New Roman"/>
              </a:rPr>
              <a:t>Modellerade på den lägsta administrative enheten </a:t>
            </a:r>
            <a:r>
              <a:rPr lang="sv-SE" dirty="0" err="1" smtClean="0">
                <a:latin typeface="Times New Roman"/>
                <a:ea typeface="Kai"/>
                <a:cs typeface="Times New Roman"/>
              </a:rPr>
              <a:t>乡</a:t>
            </a:r>
            <a:r>
              <a:rPr lang="sv-SE" dirty="0" smtClean="0">
                <a:latin typeface="Times New Roman"/>
                <a:ea typeface="Kai"/>
                <a:cs typeface="Times New Roman"/>
              </a:rPr>
              <a:t>(</a:t>
            </a:r>
            <a:r>
              <a:rPr lang="sv-SE" i="1" dirty="0" err="1">
                <a:latin typeface="Times New Roman"/>
                <a:ea typeface="Kai"/>
                <a:cs typeface="Times New Roman"/>
              </a:rPr>
              <a:t>x</a:t>
            </a:r>
            <a:r>
              <a:rPr lang="sv-SE" i="1" dirty="0" err="1" smtClean="0">
                <a:latin typeface="Times New Roman"/>
                <a:ea typeface="Kai"/>
                <a:cs typeface="Times New Roman"/>
              </a:rPr>
              <a:t>iāng</a:t>
            </a:r>
            <a:r>
              <a:rPr lang="sv-SE" dirty="0" smtClean="0">
                <a:latin typeface="Times New Roman"/>
                <a:ea typeface="Kai"/>
                <a:cs typeface="Times New Roman"/>
              </a:rPr>
              <a:t>)</a:t>
            </a:r>
          </a:p>
          <a:p>
            <a:pPr marL="285750" indent="-285750">
              <a:buFont typeface="Arial"/>
              <a:buChar char="•"/>
            </a:pPr>
            <a:r>
              <a:rPr lang="sv-SE" dirty="0" smtClean="0">
                <a:latin typeface="Times New Roman"/>
                <a:ea typeface="Kai"/>
                <a:cs typeface="Times New Roman"/>
              </a:rPr>
              <a:t>Involverade sammanlagt 120 miljoner hushåll</a:t>
            </a:r>
          </a:p>
          <a:p>
            <a:pPr marL="285750" indent="-285750">
              <a:buFont typeface="Arial"/>
              <a:buChar char="•"/>
            </a:pPr>
            <a:r>
              <a:rPr lang="sv-SE" dirty="0" err="1" smtClean="0">
                <a:latin typeface="Times New Roman"/>
                <a:ea typeface="Kai"/>
                <a:cs typeface="Times New Roman"/>
              </a:rPr>
              <a:t>Produktionslag</a:t>
            </a:r>
            <a:r>
              <a:rPr lang="sv-SE" dirty="0" smtClean="0">
                <a:latin typeface="Times New Roman"/>
                <a:ea typeface="Kai"/>
                <a:cs typeface="Times New Roman"/>
              </a:rPr>
              <a:t> </a:t>
            </a:r>
            <a:r>
              <a:rPr lang="sv-SE" dirty="0" err="1" smtClean="0">
                <a:latin typeface="Times New Roman"/>
                <a:ea typeface="Kai"/>
                <a:cs typeface="Times New Roman"/>
              </a:rPr>
              <a:t>生产队</a:t>
            </a:r>
            <a:r>
              <a:rPr lang="sv-SE" dirty="0" smtClean="0">
                <a:latin typeface="Times New Roman"/>
                <a:ea typeface="Kai"/>
                <a:cs typeface="Times New Roman"/>
              </a:rPr>
              <a:t> (</a:t>
            </a:r>
            <a:r>
              <a:rPr lang="sv-SE" i="1" dirty="0" err="1">
                <a:latin typeface="Times New Roman"/>
                <a:ea typeface="Kai"/>
                <a:cs typeface="Times New Roman"/>
              </a:rPr>
              <a:t>s</a:t>
            </a:r>
            <a:r>
              <a:rPr lang="sv-SE" i="1" dirty="0" err="1" smtClean="0">
                <a:effectLst/>
                <a:latin typeface="Times New Roman"/>
                <a:ea typeface="Kai"/>
                <a:cs typeface="Times New Roman"/>
              </a:rPr>
              <a:t>hēngchǎn</a:t>
            </a:r>
            <a:r>
              <a:rPr lang="sv-SE" i="1" dirty="0" smtClean="0">
                <a:effectLst/>
                <a:latin typeface="Times New Roman"/>
                <a:ea typeface="Kai"/>
                <a:cs typeface="Times New Roman"/>
              </a:rPr>
              <a:t> </a:t>
            </a:r>
            <a:r>
              <a:rPr lang="sv-SE" i="1" dirty="0" err="1" smtClean="0">
                <a:effectLst/>
                <a:latin typeface="Times New Roman"/>
                <a:ea typeface="Kai"/>
                <a:cs typeface="Times New Roman"/>
              </a:rPr>
              <a:t>duì</a:t>
            </a:r>
            <a:r>
              <a:rPr lang="sv-SE" dirty="0" smtClean="0">
                <a:latin typeface="Times New Roman"/>
                <a:ea typeface="Kai"/>
                <a:cs typeface="Times New Roman"/>
              </a:rPr>
              <a:t>)</a:t>
            </a:r>
          </a:p>
          <a:p>
            <a:pPr marL="285750" indent="-285750">
              <a:buFont typeface="Arial"/>
              <a:buChar char="•"/>
            </a:pPr>
            <a:r>
              <a:rPr lang="sv-SE" dirty="0" smtClean="0">
                <a:latin typeface="Times New Roman"/>
                <a:ea typeface="Kai"/>
                <a:cs typeface="Times New Roman"/>
              </a:rPr>
              <a:t>Stålproduktion</a:t>
            </a:r>
          </a:p>
          <a:p>
            <a:endParaRPr lang="sv-SE" dirty="0" smtClean="0">
              <a:latin typeface="Times New Roman"/>
              <a:ea typeface="Kai"/>
              <a:cs typeface="Times New Roman"/>
            </a:endParaRPr>
          </a:p>
          <a:p>
            <a:r>
              <a:rPr lang="sv-SE" dirty="0" smtClean="0">
                <a:latin typeface="Times New Roman"/>
                <a:ea typeface="Kai"/>
                <a:cs typeface="Times New Roman"/>
              </a:rPr>
              <a:t>Masugnar </a:t>
            </a:r>
            <a:r>
              <a:rPr lang="sv-SE" dirty="0" err="1" smtClean="0">
                <a:latin typeface="Times New Roman"/>
                <a:ea typeface="Kai"/>
                <a:cs typeface="Times New Roman"/>
              </a:rPr>
              <a:t>土炉</a:t>
            </a:r>
            <a:r>
              <a:rPr lang="sv-SE" dirty="0" smtClean="0">
                <a:latin typeface="Times New Roman"/>
                <a:ea typeface="Kai"/>
                <a:cs typeface="Times New Roman"/>
              </a:rPr>
              <a:t> (</a:t>
            </a:r>
            <a:r>
              <a:rPr lang="sv-SE" i="1" dirty="0" err="1">
                <a:latin typeface="Times New Roman"/>
                <a:ea typeface="Kai"/>
                <a:cs typeface="Times New Roman"/>
              </a:rPr>
              <a:t>t</a:t>
            </a:r>
            <a:r>
              <a:rPr lang="sv-SE" i="1" dirty="0" err="1" smtClean="0">
                <a:effectLst/>
                <a:latin typeface="Times New Roman"/>
                <a:ea typeface="Kai"/>
                <a:cs typeface="Times New Roman"/>
              </a:rPr>
              <a:t>ǔ</a:t>
            </a:r>
            <a:r>
              <a:rPr lang="sv-SE" i="1" dirty="0" smtClean="0">
                <a:effectLst/>
                <a:latin typeface="Times New Roman"/>
                <a:ea typeface="Kai"/>
                <a:cs typeface="Times New Roman"/>
              </a:rPr>
              <a:t> </a:t>
            </a:r>
            <a:r>
              <a:rPr lang="sv-SE" i="1" dirty="0" err="1" smtClean="0">
                <a:effectLst/>
                <a:latin typeface="Times New Roman"/>
                <a:ea typeface="Kai"/>
                <a:cs typeface="Times New Roman"/>
              </a:rPr>
              <a:t>lú</a:t>
            </a:r>
            <a:r>
              <a:rPr lang="sv-SE" dirty="0" smtClean="0">
                <a:latin typeface="Times New Roman"/>
                <a:ea typeface="Kai"/>
                <a:cs typeface="Times New Roman"/>
              </a:rPr>
              <a:t>)</a:t>
            </a:r>
          </a:p>
          <a:p>
            <a:endParaRPr lang="sv-SE" dirty="0">
              <a:latin typeface="Times New Roman"/>
              <a:ea typeface="Kai"/>
              <a:cs typeface="Times New Roman"/>
            </a:endParaRPr>
          </a:p>
          <a:p>
            <a:endParaRPr lang="sv-SE" dirty="0" smtClean="0">
              <a:latin typeface="Times New Roman"/>
              <a:ea typeface="Kai"/>
              <a:cs typeface="Times New Roman"/>
            </a:endParaRPr>
          </a:p>
          <a:p>
            <a:endParaRPr lang="sv-SE" dirty="0" smtClean="0">
              <a:latin typeface="Times New Roman"/>
              <a:ea typeface="Kai"/>
              <a:cs typeface="Times New Roman"/>
            </a:endParaRPr>
          </a:p>
          <a:p>
            <a:endParaRPr lang="sv-SE" dirty="0">
              <a:latin typeface="Times New Roman"/>
              <a:ea typeface="Kai"/>
              <a:cs typeface="Times New Roman"/>
            </a:endParaRPr>
          </a:p>
          <a:p>
            <a:r>
              <a:rPr lang="sv-SE" dirty="0" smtClean="0">
                <a:latin typeface="Times New Roman"/>
                <a:ea typeface="Kai"/>
                <a:cs typeface="Times New Roman"/>
              </a:rPr>
              <a:t> 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06" y="248339"/>
            <a:ext cx="4541940" cy="6367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44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5195243" y="292284"/>
            <a:ext cx="3855742" cy="5970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smtClean="0">
                <a:latin typeface="Times New Roman"/>
                <a:ea typeface="Kai"/>
                <a:cs typeface="Times New Roman"/>
              </a:rPr>
              <a:t>Det stora språnget </a:t>
            </a:r>
            <a:r>
              <a:rPr lang="sv-SE" sz="2000" dirty="0" err="1" smtClean="0">
                <a:latin typeface="Times New Roman"/>
                <a:ea typeface="Kai"/>
                <a:cs typeface="Times New Roman"/>
              </a:rPr>
              <a:t>大跃进</a:t>
            </a:r>
            <a:r>
              <a:rPr lang="sv-SE" sz="2000" dirty="0" smtClean="0">
                <a:latin typeface="Times New Roman"/>
                <a:ea typeface="Kai"/>
                <a:cs typeface="Times New Roman"/>
              </a:rPr>
              <a:t> (</a:t>
            </a:r>
            <a:r>
              <a:rPr lang="sv-SE" sz="2000" i="1" dirty="0" err="1" smtClean="0">
                <a:latin typeface="Times New Roman"/>
                <a:ea typeface="Kai"/>
                <a:cs typeface="Times New Roman"/>
              </a:rPr>
              <a:t>dàyùejìn</a:t>
            </a:r>
            <a:r>
              <a:rPr lang="sv-SE" sz="2000" dirty="0" smtClean="0">
                <a:latin typeface="Times New Roman"/>
                <a:ea typeface="Kai"/>
                <a:cs typeface="Times New Roman"/>
              </a:rPr>
              <a:t>)</a:t>
            </a:r>
          </a:p>
          <a:p>
            <a:endParaRPr lang="sv-SE" dirty="0">
              <a:latin typeface="Times New Roman"/>
              <a:ea typeface="Kai"/>
              <a:cs typeface="Times New Roman"/>
            </a:endParaRPr>
          </a:p>
          <a:p>
            <a:r>
              <a:rPr lang="sv-SE" dirty="0" smtClean="0">
                <a:latin typeface="Times New Roman"/>
                <a:ea typeface="Kai"/>
                <a:cs typeface="Times New Roman"/>
              </a:rPr>
              <a:t>Folkkommuner </a:t>
            </a:r>
            <a:r>
              <a:rPr lang="sv-SE" dirty="0" err="1" smtClean="0">
                <a:latin typeface="Times New Roman"/>
                <a:ea typeface="Kai"/>
                <a:cs typeface="Times New Roman"/>
              </a:rPr>
              <a:t>人民公社</a:t>
            </a:r>
            <a:r>
              <a:rPr lang="sv-SE" dirty="0" smtClean="0">
                <a:latin typeface="Times New Roman"/>
                <a:ea typeface="Kai"/>
                <a:cs typeface="Times New Roman"/>
              </a:rPr>
              <a:t> (</a:t>
            </a:r>
            <a:r>
              <a:rPr lang="sv-SE" i="1" dirty="0" err="1" smtClean="0">
                <a:latin typeface="Times New Roman"/>
                <a:ea typeface="Kai"/>
                <a:cs typeface="Times New Roman"/>
              </a:rPr>
              <a:t>r</a:t>
            </a:r>
            <a:r>
              <a:rPr lang="sv-SE" i="1" dirty="0" err="1" smtClean="0">
                <a:effectLst/>
                <a:latin typeface="Times New Roman"/>
                <a:ea typeface="Kai"/>
                <a:cs typeface="Times New Roman"/>
              </a:rPr>
              <a:t>énmín</a:t>
            </a:r>
            <a:r>
              <a:rPr lang="sv-SE" i="1" dirty="0" smtClean="0">
                <a:effectLst/>
                <a:latin typeface="Times New Roman"/>
                <a:ea typeface="Kai"/>
                <a:cs typeface="Times New Roman"/>
              </a:rPr>
              <a:t> </a:t>
            </a:r>
            <a:r>
              <a:rPr lang="sv-SE" i="1" dirty="0" err="1" smtClean="0">
                <a:effectLst/>
                <a:latin typeface="Times New Roman"/>
                <a:ea typeface="Kai"/>
                <a:cs typeface="Times New Roman"/>
              </a:rPr>
              <a:t>gōngshè</a:t>
            </a:r>
            <a:r>
              <a:rPr lang="sv-SE" dirty="0" smtClean="0">
                <a:latin typeface="Times New Roman"/>
                <a:ea typeface="Kai"/>
                <a:cs typeface="Times New Roman"/>
              </a:rPr>
              <a:t>)</a:t>
            </a:r>
          </a:p>
          <a:p>
            <a:pPr marL="285750" indent="-285750">
              <a:buFont typeface="Arial"/>
              <a:buChar char="•"/>
            </a:pPr>
            <a:r>
              <a:rPr lang="sv-SE" dirty="0" smtClean="0">
                <a:latin typeface="Times New Roman"/>
                <a:ea typeface="Kai"/>
                <a:cs typeface="Times New Roman"/>
              </a:rPr>
              <a:t>Jordbruk, industri och konstruktion</a:t>
            </a:r>
          </a:p>
          <a:p>
            <a:pPr marL="285750" indent="-285750">
              <a:buFont typeface="Arial"/>
              <a:buChar char="•"/>
            </a:pPr>
            <a:r>
              <a:rPr lang="sv-SE" dirty="0" smtClean="0">
                <a:latin typeface="Times New Roman"/>
                <a:ea typeface="Kai"/>
                <a:cs typeface="Times New Roman"/>
              </a:rPr>
              <a:t>Modellerade på den lägsta administrative enheten </a:t>
            </a:r>
            <a:r>
              <a:rPr lang="sv-SE" dirty="0" err="1" smtClean="0">
                <a:latin typeface="Times New Roman"/>
                <a:ea typeface="Kai"/>
                <a:cs typeface="Times New Roman"/>
              </a:rPr>
              <a:t>乡</a:t>
            </a:r>
            <a:r>
              <a:rPr lang="sv-SE" dirty="0" smtClean="0">
                <a:latin typeface="Times New Roman"/>
                <a:ea typeface="Kai"/>
                <a:cs typeface="Times New Roman"/>
              </a:rPr>
              <a:t>(</a:t>
            </a:r>
            <a:r>
              <a:rPr lang="sv-SE" i="1" dirty="0" err="1">
                <a:latin typeface="Times New Roman"/>
                <a:ea typeface="Kai"/>
                <a:cs typeface="Times New Roman"/>
              </a:rPr>
              <a:t>x</a:t>
            </a:r>
            <a:r>
              <a:rPr lang="sv-SE" i="1" dirty="0" err="1" smtClean="0">
                <a:latin typeface="Times New Roman"/>
                <a:ea typeface="Kai"/>
                <a:cs typeface="Times New Roman"/>
              </a:rPr>
              <a:t>iāng</a:t>
            </a:r>
            <a:r>
              <a:rPr lang="sv-SE" dirty="0" smtClean="0">
                <a:latin typeface="Times New Roman"/>
                <a:ea typeface="Kai"/>
                <a:cs typeface="Times New Roman"/>
              </a:rPr>
              <a:t>)</a:t>
            </a:r>
          </a:p>
          <a:p>
            <a:pPr marL="285750" indent="-285750">
              <a:buFont typeface="Arial"/>
              <a:buChar char="•"/>
            </a:pPr>
            <a:r>
              <a:rPr lang="sv-SE" dirty="0" smtClean="0">
                <a:latin typeface="Times New Roman"/>
                <a:ea typeface="Kai"/>
                <a:cs typeface="Times New Roman"/>
              </a:rPr>
              <a:t>Involverade sammanlagt 120 miljoner hushåll</a:t>
            </a:r>
          </a:p>
          <a:p>
            <a:pPr marL="285750" indent="-285750">
              <a:buFont typeface="Arial"/>
              <a:buChar char="•"/>
            </a:pPr>
            <a:r>
              <a:rPr lang="sv-SE" dirty="0" err="1" smtClean="0">
                <a:latin typeface="Times New Roman"/>
                <a:ea typeface="Kai"/>
                <a:cs typeface="Times New Roman"/>
              </a:rPr>
              <a:t>Produktionslag</a:t>
            </a:r>
            <a:r>
              <a:rPr lang="sv-SE" dirty="0" smtClean="0">
                <a:latin typeface="Times New Roman"/>
                <a:ea typeface="Kai"/>
                <a:cs typeface="Times New Roman"/>
              </a:rPr>
              <a:t> </a:t>
            </a:r>
            <a:r>
              <a:rPr lang="sv-SE" dirty="0" err="1" smtClean="0">
                <a:latin typeface="Times New Roman"/>
                <a:ea typeface="Kai"/>
                <a:cs typeface="Times New Roman"/>
              </a:rPr>
              <a:t>生产队</a:t>
            </a:r>
            <a:r>
              <a:rPr lang="sv-SE" dirty="0" smtClean="0">
                <a:latin typeface="Times New Roman"/>
                <a:ea typeface="Kai"/>
                <a:cs typeface="Times New Roman"/>
              </a:rPr>
              <a:t> (</a:t>
            </a:r>
            <a:r>
              <a:rPr lang="sv-SE" i="1" dirty="0" err="1">
                <a:latin typeface="Times New Roman"/>
                <a:ea typeface="Kai"/>
                <a:cs typeface="Times New Roman"/>
              </a:rPr>
              <a:t>s</a:t>
            </a:r>
            <a:r>
              <a:rPr lang="sv-SE" i="1" dirty="0" err="1" smtClean="0">
                <a:effectLst/>
                <a:latin typeface="Times New Roman"/>
                <a:ea typeface="Kai"/>
                <a:cs typeface="Times New Roman"/>
              </a:rPr>
              <a:t>hēngchǎn</a:t>
            </a:r>
            <a:r>
              <a:rPr lang="sv-SE" i="1" dirty="0" smtClean="0">
                <a:effectLst/>
                <a:latin typeface="Times New Roman"/>
                <a:ea typeface="Kai"/>
                <a:cs typeface="Times New Roman"/>
              </a:rPr>
              <a:t> </a:t>
            </a:r>
            <a:r>
              <a:rPr lang="sv-SE" i="1" dirty="0" err="1" smtClean="0">
                <a:effectLst/>
                <a:latin typeface="Times New Roman"/>
                <a:ea typeface="Kai"/>
                <a:cs typeface="Times New Roman"/>
              </a:rPr>
              <a:t>duì</a:t>
            </a:r>
            <a:r>
              <a:rPr lang="sv-SE" dirty="0" smtClean="0">
                <a:latin typeface="Times New Roman"/>
                <a:ea typeface="Kai"/>
                <a:cs typeface="Times New Roman"/>
              </a:rPr>
              <a:t>)</a:t>
            </a:r>
          </a:p>
          <a:p>
            <a:pPr marL="285750" indent="-285750">
              <a:buFont typeface="Arial"/>
              <a:buChar char="•"/>
            </a:pPr>
            <a:r>
              <a:rPr lang="sv-SE" dirty="0" smtClean="0">
                <a:latin typeface="Times New Roman"/>
                <a:ea typeface="Kai"/>
                <a:cs typeface="Times New Roman"/>
              </a:rPr>
              <a:t>Stålproduktion</a:t>
            </a:r>
          </a:p>
          <a:p>
            <a:endParaRPr lang="sv-SE" dirty="0" smtClean="0">
              <a:latin typeface="Times New Roman"/>
              <a:ea typeface="Kai"/>
              <a:cs typeface="Times New Roman"/>
            </a:endParaRPr>
          </a:p>
          <a:p>
            <a:r>
              <a:rPr lang="sv-SE" dirty="0" smtClean="0">
                <a:latin typeface="Times New Roman"/>
                <a:ea typeface="Kai"/>
                <a:cs typeface="Times New Roman"/>
              </a:rPr>
              <a:t>Masugnar </a:t>
            </a:r>
            <a:r>
              <a:rPr lang="sv-SE" dirty="0" err="1" smtClean="0">
                <a:latin typeface="Times New Roman"/>
                <a:ea typeface="Kai"/>
                <a:cs typeface="Times New Roman"/>
              </a:rPr>
              <a:t>土炉</a:t>
            </a:r>
            <a:r>
              <a:rPr lang="sv-SE" dirty="0" smtClean="0">
                <a:latin typeface="Times New Roman"/>
                <a:ea typeface="Kai"/>
                <a:cs typeface="Times New Roman"/>
              </a:rPr>
              <a:t> (</a:t>
            </a:r>
            <a:r>
              <a:rPr lang="sv-SE" i="1" dirty="0" err="1">
                <a:latin typeface="Times New Roman"/>
                <a:ea typeface="Kai"/>
                <a:cs typeface="Times New Roman"/>
              </a:rPr>
              <a:t>t</a:t>
            </a:r>
            <a:r>
              <a:rPr lang="sv-SE" i="1" dirty="0" err="1" smtClean="0">
                <a:effectLst/>
                <a:latin typeface="Times New Roman"/>
                <a:ea typeface="Kai"/>
                <a:cs typeface="Times New Roman"/>
              </a:rPr>
              <a:t>ǔ</a:t>
            </a:r>
            <a:r>
              <a:rPr lang="sv-SE" i="1" dirty="0" smtClean="0">
                <a:effectLst/>
                <a:latin typeface="Times New Roman"/>
                <a:ea typeface="Kai"/>
                <a:cs typeface="Times New Roman"/>
              </a:rPr>
              <a:t> </a:t>
            </a:r>
            <a:r>
              <a:rPr lang="sv-SE" i="1" dirty="0" err="1" smtClean="0">
                <a:effectLst/>
                <a:latin typeface="Times New Roman"/>
                <a:ea typeface="Kai"/>
                <a:cs typeface="Times New Roman"/>
              </a:rPr>
              <a:t>lú</a:t>
            </a:r>
            <a:r>
              <a:rPr lang="sv-SE" dirty="0" smtClean="0">
                <a:latin typeface="Times New Roman"/>
                <a:ea typeface="Kai"/>
                <a:cs typeface="Times New Roman"/>
              </a:rPr>
              <a:t>)</a:t>
            </a:r>
          </a:p>
          <a:p>
            <a:endParaRPr lang="sv-SE" dirty="0">
              <a:latin typeface="Times New Roman"/>
              <a:ea typeface="Kai"/>
              <a:cs typeface="Times New Roman"/>
            </a:endParaRPr>
          </a:p>
          <a:p>
            <a:r>
              <a:rPr lang="sv-SE" dirty="0" smtClean="0">
                <a:latin typeface="Times New Roman"/>
                <a:ea typeface="Kai"/>
                <a:cs typeface="Times New Roman"/>
              </a:rPr>
              <a:t>Experimentella odlingsmetoder</a:t>
            </a:r>
            <a:br>
              <a:rPr lang="sv-SE" dirty="0" smtClean="0">
                <a:latin typeface="Times New Roman"/>
                <a:ea typeface="Kai"/>
                <a:cs typeface="Times New Roman"/>
              </a:rPr>
            </a:br>
            <a:r>
              <a:rPr lang="sv-SE" dirty="0" err="1" smtClean="0">
                <a:latin typeface="Times New Roman"/>
                <a:ea typeface="Kai"/>
                <a:cs typeface="Times New Roman"/>
              </a:rPr>
              <a:t>Trofim</a:t>
            </a:r>
            <a:r>
              <a:rPr lang="sv-SE" dirty="0" smtClean="0">
                <a:latin typeface="Times New Roman"/>
                <a:ea typeface="Kai"/>
                <a:cs typeface="Times New Roman"/>
              </a:rPr>
              <a:t> </a:t>
            </a:r>
            <a:r>
              <a:rPr lang="sv-SE" dirty="0" err="1" smtClean="0">
                <a:latin typeface="Times New Roman"/>
                <a:ea typeface="Kai"/>
                <a:cs typeface="Times New Roman"/>
              </a:rPr>
              <a:t>Lysenko</a:t>
            </a:r>
            <a:r>
              <a:rPr lang="sv-SE" dirty="0" smtClean="0">
                <a:latin typeface="Times New Roman"/>
                <a:ea typeface="Kai"/>
                <a:cs typeface="Times New Roman"/>
              </a:rPr>
              <a:t>, 1898-1976</a:t>
            </a:r>
          </a:p>
          <a:p>
            <a:endParaRPr lang="sv-SE" dirty="0" smtClean="0">
              <a:latin typeface="Times New Roman"/>
              <a:ea typeface="Kai"/>
              <a:cs typeface="Times New Roman"/>
            </a:endParaRPr>
          </a:p>
          <a:p>
            <a:endParaRPr lang="sv-SE" dirty="0">
              <a:latin typeface="Times New Roman"/>
              <a:ea typeface="Kai"/>
              <a:cs typeface="Times New Roman"/>
            </a:endParaRPr>
          </a:p>
          <a:p>
            <a:r>
              <a:rPr lang="sv-SE" dirty="0" smtClean="0">
                <a:latin typeface="Times New Roman"/>
                <a:ea typeface="Kai"/>
                <a:cs typeface="Times New Roman"/>
              </a:rPr>
              <a:t> 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74" y="248339"/>
            <a:ext cx="4244803" cy="6367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354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5195243" y="292284"/>
            <a:ext cx="385574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smtClean="0">
                <a:latin typeface="Times New Roman"/>
                <a:ea typeface="Kai"/>
                <a:cs typeface="Times New Roman"/>
              </a:rPr>
              <a:t>Det stora språnget </a:t>
            </a:r>
            <a:r>
              <a:rPr lang="sv-SE" sz="2000" dirty="0" err="1" smtClean="0">
                <a:latin typeface="Times New Roman"/>
                <a:ea typeface="Kai"/>
                <a:cs typeface="Times New Roman"/>
              </a:rPr>
              <a:t>大跃进</a:t>
            </a:r>
            <a:r>
              <a:rPr lang="sv-SE" sz="2000" dirty="0" smtClean="0">
                <a:latin typeface="Times New Roman"/>
                <a:ea typeface="Kai"/>
                <a:cs typeface="Times New Roman"/>
              </a:rPr>
              <a:t> (</a:t>
            </a:r>
            <a:r>
              <a:rPr lang="sv-SE" sz="2000" i="1" dirty="0" err="1" smtClean="0">
                <a:latin typeface="Times New Roman"/>
                <a:ea typeface="Kai"/>
                <a:cs typeface="Times New Roman"/>
              </a:rPr>
              <a:t>dàyùejìn</a:t>
            </a:r>
            <a:r>
              <a:rPr lang="sv-SE" sz="2000" dirty="0" smtClean="0">
                <a:latin typeface="Times New Roman"/>
                <a:ea typeface="Kai"/>
                <a:cs typeface="Times New Roman"/>
              </a:rPr>
              <a:t>)</a:t>
            </a:r>
          </a:p>
          <a:p>
            <a:endParaRPr lang="sv-SE" dirty="0" smtClean="0">
              <a:latin typeface="Times New Roman"/>
              <a:ea typeface="Kai"/>
              <a:cs typeface="Times New Roman"/>
            </a:endParaRPr>
          </a:p>
          <a:p>
            <a:r>
              <a:rPr lang="sv-SE" dirty="0" smtClean="0">
                <a:latin typeface="Times New Roman"/>
                <a:ea typeface="Kai"/>
                <a:cs typeface="Times New Roman"/>
              </a:rPr>
              <a:t> </a:t>
            </a:r>
            <a:r>
              <a:rPr lang="sv-SE" dirty="0" err="1" smtClean="0">
                <a:latin typeface="Times New Roman"/>
                <a:ea typeface="Kai"/>
                <a:cs typeface="Times New Roman"/>
              </a:rPr>
              <a:t>Lushankonferensen</a:t>
            </a:r>
            <a:r>
              <a:rPr lang="sv-SE" dirty="0" smtClean="0">
                <a:latin typeface="Times New Roman"/>
                <a:ea typeface="Kai"/>
                <a:cs typeface="Times New Roman"/>
              </a:rPr>
              <a:t> </a:t>
            </a:r>
            <a:r>
              <a:rPr lang="zh-CN" dirty="0" smtClean="0">
                <a:latin typeface="Times New Roman"/>
                <a:ea typeface="Kai"/>
                <a:cs typeface="Times New Roman"/>
              </a:rPr>
              <a:t>庐山会议</a:t>
            </a:r>
            <a:r>
              <a:rPr lang="sv-SE" altLang="zh-CN" dirty="0" smtClean="0">
                <a:latin typeface="Times New Roman"/>
                <a:ea typeface="Kai"/>
                <a:cs typeface="Times New Roman"/>
              </a:rPr>
              <a:t> (</a:t>
            </a:r>
            <a:r>
              <a:rPr lang="sv-SE" altLang="zh-CN" i="1" dirty="0" err="1">
                <a:latin typeface="Times New Roman"/>
                <a:ea typeface="Kai"/>
                <a:cs typeface="Times New Roman"/>
              </a:rPr>
              <a:t>l</a:t>
            </a:r>
            <a:r>
              <a:rPr lang="sv-SE" i="1" dirty="0" err="1" smtClean="0">
                <a:effectLst/>
                <a:latin typeface="Times New Roman"/>
                <a:ea typeface="Kai"/>
                <a:cs typeface="Times New Roman"/>
              </a:rPr>
              <a:t>úshān</a:t>
            </a:r>
            <a:r>
              <a:rPr lang="sv-SE" i="1" dirty="0" smtClean="0">
                <a:effectLst/>
                <a:latin typeface="Times New Roman"/>
                <a:ea typeface="Kai"/>
                <a:cs typeface="Times New Roman"/>
              </a:rPr>
              <a:t> </a:t>
            </a:r>
            <a:r>
              <a:rPr lang="sv-SE" i="1" dirty="0" err="1" smtClean="0">
                <a:effectLst/>
                <a:latin typeface="Times New Roman"/>
                <a:ea typeface="Kai"/>
                <a:cs typeface="Times New Roman"/>
              </a:rPr>
              <a:t>huìyì</a:t>
            </a:r>
            <a:r>
              <a:rPr lang="sv-SE" altLang="zh-CN" dirty="0" smtClean="0">
                <a:latin typeface="Times New Roman"/>
                <a:ea typeface="Kai"/>
                <a:cs typeface="Times New Roman"/>
              </a:rPr>
              <a:t>), 1959</a:t>
            </a:r>
            <a:endParaRPr lang="zh-CN" dirty="0" smtClean="0">
              <a:latin typeface="Times New Roman"/>
              <a:ea typeface="Kai"/>
              <a:cs typeface="Times New Roman"/>
            </a:endParaRPr>
          </a:p>
          <a:p>
            <a:endParaRPr lang="sv-SE" dirty="0" smtClean="0">
              <a:latin typeface="Times New Roman"/>
              <a:ea typeface="Kai"/>
              <a:cs typeface="Times New Roman"/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635" r="33635"/>
          <a:stretch/>
        </p:blipFill>
        <p:spPr>
          <a:xfrm>
            <a:off x="-3233809" y="118144"/>
            <a:ext cx="8163264" cy="663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500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5195243" y="292284"/>
            <a:ext cx="3855742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smtClean="0">
                <a:latin typeface="Times New Roman"/>
                <a:ea typeface="Kai"/>
                <a:cs typeface="Times New Roman"/>
              </a:rPr>
              <a:t>Det stora språnget </a:t>
            </a:r>
            <a:r>
              <a:rPr lang="sv-SE" sz="2000" dirty="0" err="1" smtClean="0">
                <a:latin typeface="Times New Roman"/>
                <a:ea typeface="Kai"/>
                <a:cs typeface="Times New Roman"/>
              </a:rPr>
              <a:t>大跃进</a:t>
            </a:r>
            <a:r>
              <a:rPr lang="sv-SE" sz="2000" dirty="0" smtClean="0">
                <a:latin typeface="Times New Roman"/>
                <a:ea typeface="Kai"/>
                <a:cs typeface="Times New Roman"/>
              </a:rPr>
              <a:t> (</a:t>
            </a:r>
            <a:r>
              <a:rPr lang="sv-SE" sz="2000" i="1" dirty="0" err="1" smtClean="0">
                <a:latin typeface="Times New Roman"/>
                <a:ea typeface="Kai"/>
                <a:cs typeface="Times New Roman"/>
              </a:rPr>
              <a:t>dàyùejìn</a:t>
            </a:r>
            <a:r>
              <a:rPr lang="sv-SE" sz="2000" dirty="0" smtClean="0">
                <a:latin typeface="Times New Roman"/>
                <a:ea typeface="Kai"/>
                <a:cs typeface="Times New Roman"/>
              </a:rPr>
              <a:t>)</a:t>
            </a:r>
          </a:p>
          <a:p>
            <a:endParaRPr lang="sv-SE" dirty="0" smtClean="0">
              <a:latin typeface="Times New Roman"/>
              <a:ea typeface="Kai"/>
              <a:cs typeface="Times New Roman"/>
            </a:endParaRPr>
          </a:p>
          <a:p>
            <a:r>
              <a:rPr lang="sv-SE" dirty="0" smtClean="0">
                <a:latin typeface="Times New Roman"/>
                <a:ea typeface="Kai"/>
                <a:cs typeface="Times New Roman"/>
              </a:rPr>
              <a:t> </a:t>
            </a:r>
            <a:r>
              <a:rPr lang="sv-SE" dirty="0" err="1" smtClean="0">
                <a:latin typeface="Times New Roman"/>
                <a:ea typeface="Kai"/>
                <a:cs typeface="Times New Roman"/>
              </a:rPr>
              <a:t>Lushankonferensen</a:t>
            </a:r>
            <a:r>
              <a:rPr lang="sv-SE" dirty="0" smtClean="0">
                <a:latin typeface="Times New Roman"/>
                <a:ea typeface="Kai"/>
                <a:cs typeface="Times New Roman"/>
              </a:rPr>
              <a:t> </a:t>
            </a:r>
            <a:r>
              <a:rPr lang="zh-CN" dirty="0" smtClean="0">
                <a:latin typeface="Times New Roman"/>
                <a:ea typeface="Kai"/>
                <a:cs typeface="Times New Roman"/>
              </a:rPr>
              <a:t>庐山会议</a:t>
            </a:r>
            <a:r>
              <a:rPr lang="sv-SE" altLang="zh-CN" dirty="0" smtClean="0">
                <a:latin typeface="Times New Roman"/>
                <a:ea typeface="Kai"/>
                <a:cs typeface="Times New Roman"/>
              </a:rPr>
              <a:t> (</a:t>
            </a:r>
            <a:r>
              <a:rPr lang="sv-SE" altLang="zh-CN" i="1" dirty="0" err="1">
                <a:latin typeface="Times New Roman"/>
                <a:ea typeface="Kai"/>
                <a:cs typeface="Times New Roman"/>
              </a:rPr>
              <a:t>l</a:t>
            </a:r>
            <a:r>
              <a:rPr lang="sv-SE" i="1" dirty="0" err="1" smtClean="0">
                <a:effectLst/>
                <a:latin typeface="Times New Roman"/>
                <a:ea typeface="Kai"/>
                <a:cs typeface="Times New Roman"/>
              </a:rPr>
              <a:t>úshān</a:t>
            </a:r>
            <a:r>
              <a:rPr lang="sv-SE" i="1" dirty="0" smtClean="0">
                <a:effectLst/>
                <a:latin typeface="Times New Roman"/>
                <a:ea typeface="Kai"/>
                <a:cs typeface="Times New Roman"/>
              </a:rPr>
              <a:t> </a:t>
            </a:r>
            <a:r>
              <a:rPr lang="sv-SE" i="1" dirty="0" err="1" smtClean="0">
                <a:effectLst/>
                <a:latin typeface="Times New Roman"/>
                <a:ea typeface="Kai"/>
                <a:cs typeface="Times New Roman"/>
              </a:rPr>
              <a:t>huìyì</a:t>
            </a:r>
            <a:r>
              <a:rPr lang="sv-SE" altLang="zh-CN" dirty="0" smtClean="0">
                <a:latin typeface="Times New Roman"/>
                <a:ea typeface="Kai"/>
                <a:cs typeface="Times New Roman"/>
              </a:rPr>
              <a:t>), 1959</a:t>
            </a:r>
            <a:endParaRPr lang="zh-CN" dirty="0" smtClean="0">
              <a:latin typeface="Times New Roman"/>
              <a:ea typeface="Kai"/>
              <a:cs typeface="Times New Roman"/>
            </a:endParaRPr>
          </a:p>
          <a:p>
            <a:endParaRPr lang="sv-SE" dirty="0" smtClean="0">
              <a:latin typeface="Times New Roman"/>
              <a:ea typeface="Kai"/>
              <a:cs typeface="Times New Roman"/>
            </a:endParaRPr>
          </a:p>
          <a:p>
            <a:r>
              <a:rPr lang="sv-SE" dirty="0" smtClean="0">
                <a:latin typeface="Times New Roman"/>
                <a:ea typeface="Kai"/>
                <a:cs typeface="Times New Roman"/>
              </a:rPr>
              <a:t>Den stora svälten </a:t>
            </a:r>
            <a:r>
              <a:rPr lang="sv-SE" dirty="0" err="1" smtClean="0">
                <a:latin typeface="Times New Roman"/>
                <a:ea typeface="Kai"/>
                <a:cs typeface="Times New Roman"/>
              </a:rPr>
              <a:t>三年大饥荒</a:t>
            </a:r>
            <a:r>
              <a:rPr lang="sv-SE" dirty="0" smtClean="0">
                <a:latin typeface="Times New Roman"/>
                <a:ea typeface="Kai"/>
                <a:cs typeface="Times New Roman"/>
              </a:rPr>
              <a:t> (</a:t>
            </a:r>
            <a:r>
              <a:rPr lang="sv-SE" i="1" dirty="0">
                <a:latin typeface="Times New Roman"/>
                <a:ea typeface="Kai"/>
                <a:cs typeface="Times New Roman"/>
              </a:rPr>
              <a:t>s</a:t>
            </a:r>
            <a:r>
              <a:rPr lang="sv-SE" i="1" dirty="0" smtClean="0">
                <a:effectLst/>
                <a:latin typeface="Times New Roman"/>
                <a:ea typeface="Kai"/>
                <a:cs typeface="Times New Roman"/>
              </a:rPr>
              <a:t>ān </a:t>
            </a:r>
            <a:r>
              <a:rPr lang="sv-SE" i="1" dirty="0" err="1" smtClean="0">
                <a:effectLst/>
                <a:latin typeface="Times New Roman"/>
                <a:ea typeface="Kai"/>
                <a:cs typeface="Times New Roman"/>
              </a:rPr>
              <a:t>nián</a:t>
            </a:r>
            <a:r>
              <a:rPr lang="sv-SE" i="1" dirty="0" smtClean="0">
                <a:effectLst/>
                <a:latin typeface="Times New Roman"/>
                <a:ea typeface="Kai"/>
                <a:cs typeface="Times New Roman"/>
              </a:rPr>
              <a:t> dà </a:t>
            </a:r>
            <a:r>
              <a:rPr lang="sv-SE" i="1" dirty="0" err="1" smtClean="0">
                <a:effectLst/>
                <a:latin typeface="Times New Roman"/>
                <a:ea typeface="Kai"/>
                <a:cs typeface="Times New Roman"/>
              </a:rPr>
              <a:t>jīhuang</a:t>
            </a:r>
            <a:r>
              <a:rPr lang="sv-SE" dirty="0" smtClean="0">
                <a:latin typeface="Times New Roman"/>
                <a:ea typeface="Kai"/>
                <a:cs typeface="Times New Roman"/>
              </a:rPr>
              <a:t>), 1958-1961</a:t>
            </a:r>
            <a:br>
              <a:rPr lang="sv-SE" dirty="0" smtClean="0">
                <a:latin typeface="Times New Roman"/>
                <a:ea typeface="Kai"/>
                <a:cs typeface="Times New Roman"/>
              </a:rPr>
            </a:br>
            <a:r>
              <a:rPr lang="sv-SE" dirty="0" smtClean="0">
                <a:latin typeface="Times New Roman"/>
                <a:ea typeface="Kai"/>
                <a:cs typeface="Times New Roman"/>
              </a:rPr>
              <a:t>	Även: Tre års naturkatastrofer </a:t>
            </a:r>
            <a:r>
              <a:rPr lang="sv-SE" dirty="0" err="1" smtClean="0">
                <a:latin typeface="Times New Roman"/>
                <a:ea typeface="Kai"/>
                <a:cs typeface="Times New Roman"/>
              </a:rPr>
              <a:t>三</a:t>
            </a:r>
            <a:r>
              <a:rPr lang="sv-SE" dirty="0" smtClean="0">
                <a:latin typeface="Times New Roman"/>
                <a:ea typeface="Kai"/>
                <a:cs typeface="Times New Roman"/>
              </a:rPr>
              <a:t>	</a:t>
            </a:r>
            <a:r>
              <a:rPr lang="sv-SE" dirty="0" err="1" smtClean="0">
                <a:latin typeface="Times New Roman"/>
                <a:ea typeface="Kai"/>
                <a:cs typeface="Times New Roman"/>
              </a:rPr>
              <a:t>年自然灾害</a:t>
            </a:r>
            <a:r>
              <a:rPr lang="sv-SE" dirty="0" smtClean="0">
                <a:latin typeface="Times New Roman"/>
                <a:ea typeface="Kai"/>
                <a:cs typeface="Times New Roman"/>
              </a:rPr>
              <a:t> (</a:t>
            </a:r>
            <a:r>
              <a:rPr lang="sv-SE" i="1" dirty="0">
                <a:latin typeface="Times New Roman"/>
                <a:ea typeface="Kai"/>
                <a:cs typeface="Times New Roman"/>
              </a:rPr>
              <a:t>s</a:t>
            </a:r>
            <a:r>
              <a:rPr lang="sv-SE" i="1" dirty="0" smtClean="0">
                <a:effectLst/>
                <a:latin typeface="Times New Roman"/>
                <a:ea typeface="Kai"/>
                <a:cs typeface="Times New Roman"/>
              </a:rPr>
              <a:t>ān </a:t>
            </a:r>
            <a:r>
              <a:rPr lang="sv-SE" i="1" dirty="0" err="1" smtClean="0">
                <a:effectLst/>
                <a:latin typeface="Times New Roman"/>
                <a:ea typeface="Kai"/>
                <a:cs typeface="Times New Roman"/>
              </a:rPr>
              <a:t>nián</a:t>
            </a:r>
            <a:r>
              <a:rPr lang="sv-SE" i="1" dirty="0" smtClean="0">
                <a:effectLst/>
                <a:latin typeface="Times New Roman"/>
                <a:ea typeface="Kai"/>
                <a:cs typeface="Times New Roman"/>
              </a:rPr>
              <a:t> </a:t>
            </a:r>
            <a:r>
              <a:rPr lang="sv-SE" i="1" dirty="0" err="1" smtClean="0">
                <a:effectLst/>
                <a:latin typeface="Times New Roman"/>
                <a:ea typeface="Kai"/>
                <a:cs typeface="Times New Roman"/>
              </a:rPr>
              <a:t>zìrán</a:t>
            </a:r>
            <a:r>
              <a:rPr lang="sv-SE" i="1" dirty="0" smtClean="0">
                <a:effectLst/>
                <a:latin typeface="Times New Roman"/>
                <a:ea typeface="Kai"/>
                <a:cs typeface="Times New Roman"/>
              </a:rPr>
              <a:t> 	</a:t>
            </a:r>
            <a:r>
              <a:rPr lang="sv-SE" i="1" dirty="0" err="1" smtClean="0">
                <a:effectLst/>
                <a:latin typeface="Times New Roman"/>
                <a:ea typeface="Kai"/>
                <a:cs typeface="Times New Roman"/>
              </a:rPr>
              <a:t>zāihài</a:t>
            </a:r>
            <a:r>
              <a:rPr lang="sv-SE" dirty="0" smtClean="0">
                <a:latin typeface="Times New Roman"/>
                <a:ea typeface="Kai"/>
                <a:cs typeface="Times New Roman"/>
              </a:rPr>
              <a:t>)/ De tre svåra åren </a:t>
            </a:r>
            <a:r>
              <a:rPr lang="sv-SE" dirty="0" err="1" smtClean="0">
                <a:latin typeface="Times New Roman"/>
                <a:ea typeface="Kai"/>
                <a:cs typeface="Times New Roman"/>
              </a:rPr>
              <a:t>三年困</a:t>
            </a:r>
            <a:r>
              <a:rPr lang="sv-SE" dirty="0" smtClean="0">
                <a:latin typeface="Times New Roman"/>
                <a:ea typeface="Kai"/>
                <a:cs typeface="Times New Roman"/>
              </a:rPr>
              <a:t>	</a:t>
            </a:r>
            <a:r>
              <a:rPr lang="sv-SE" dirty="0" err="1" smtClean="0">
                <a:latin typeface="Times New Roman"/>
                <a:ea typeface="Kai"/>
                <a:cs typeface="Times New Roman"/>
              </a:rPr>
              <a:t>难时期</a:t>
            </a:r>
            <a:r>
              <a:rPr lang="sv-SE" dirty="0" smtClean="0">
                <a:latin typeface="Times New Roman"/>
                <a:ea typeface="Kai"/>
                <a:cs typeface="Times New Roman"/>
              </a:rPr>
              <a:t> (</a:t>
            </a:r>
            <a:r>
              <a:rPr lang="sv-SE" i="1" dirty="0">
                <a:latin typeface="Times New Roman"/>
                <a:ea typeface="Kai"/>
                <a:cs typeface="Times New Roman"/>
              </a:rPr>
              <a:t>s</a:t>
            </a:r>
            <a:r>
              <a:rPr lang="sv-SE" i="1" dirty="0" smtClean="0">
                <a:effectLst/>
                <a:latin typeface="Times New Roman"/>
                <a:ea typeface="Kai"/>
                <a:cs typeface="Times New Roman"/>
              </a:rPr>
              <a:t>ān </a:t>
            </a:r>
            <a:r>
              <a:rPr lang="sv-SE" i="1" dirty="0" err="1" smtClean="0">
                <a:effectLst/>
                <a:latin typeface="Times New Roman"/>
                <a:ea typeface="Kai"/>
                <a:cs typeface="Times New Roman"/>
              </a:rPr>
              <a:t>nián</a:t>
            </a:r>
            <a:r>
              <a:rPr lang="sv-SE" i="1" dirty="0" smtClean="0">
                <a:effectLst/>
                <a:latin typeface="Times New Roman"/>
                <a:ea typeface="Kai"/>
                <a:cs typeface="Times New Roman"/>
              </a:rPr>
              <a:t> </a:t>
            </a:r>
            <a:r>
              <a:rPr lang="sv-SE" i="1" dirty="0" err="1" smtClean="0">
                <a:effectLst/>
                <a:latin typeface="Times New Roman"/>
                <a:ea typeface="Kai"/>
                <a:cs typeface="Times New Roman"/>
              </a:rPr>
              <a:t>kùnnán</a:t>
            </a:r>
            <a:r>
              <a:rPr lang="sv-SE" i="1" dirty="0" smtClean="0">
                <a:effectLst/>
                <a:latin typeface="Times New Roman"/>
                <a:ea typeface="Kai"/>
                <a:cs typeface="Times New Roman"/>
              </a:rPr>
              <a:t> </a:t>
            </a:r>
            <a:r>
              <a:rPr lang="sv-SE" i="1" dirty="0" err="1" smtClean="0">
                <a:effectLst/>
                <a:latin typeface="Times New Roman"/>
                <a:ea typeface="Kai"/>
                <a:cs typeface="Times New Roman"/>
              </a:rPr>
              <a:t>shíqí</a:t>
            </a:r>
            <a:r>
              <a:rPr lang="sv-SE" dirty="0" smtClean="0">
                <a:latin typeface="Times New Roman"/>
                <a:ea typeface="Kai"/>
                <a:cs typeface="Times New Roman"/>
              </a:rPr>
              <a:t>)</a:t>
            </a:r>
          </a:p>
          <a:p>
            <a:endParaRPr lang="sv-SE" dirty="0">
              <a:latin typeface="Times New Roman"/>
              <a:ea typeface="Kai"/>
              <a:cs typeface="Times New Roman"/>
            </a:endParaRPr>
          </a:p>
          <a:p>
            <a:endParaRPr lang="sv-SE" dirty="0">
              <a:latin typeface="Times New Roman"/>
              <a:ea typeface="Kai"/>
              <a:cs typeface="Times New Roman"/>
            </a:endParaRPr>
          </a:p>
          <a:p>
            <a:endParaRPr lang="sv-SE" dirty="0" smtClean="0">
              <a:latin typeface="Times New Roman"/>
              <a:ea typeface="Kai"/>
              <a:cs typeface="Times New Roman"/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94" y="118144"/>
            <a:ext cx="4509036" cy="663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223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5195243" y="292284"/>
            <a:ext cx="3855742" cy="5416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smtClean="0">
                <a:latin typeface="Times New Roman"/>
                <a:ea typeface="Kai"/>
                <a:cs typeface="Times New Roman"/>
              </a:rPr>
              <a:t>Det stora språnget </a:t>
            </a:r>
            <a:r>
              <a:rPr lang="sv-SE" sz="2000" dirty="0" err="1" smtClean="0">
                <a:latin typeface="Times New Roman"/>
                <a:ea typeface="Kai"/>
                <a:cs typeface="Times New Roman"/>
              </a:rPr>
              <a:t>大跃进</a:t>
            </a:r>
            <a:r>
              <a:rPr lang="sv-SE" sz="2000" dirty="0" smtClean="0">
                <a:latin typeface="Times New Roman"/>
                <a:ea typeface="Kai"/>
                <a:cs typeface="Times New Roman"/>
              </a:rPr>
              <a:t> (</a:t>
            </a:r>
            <a:r>
              <a:rPr lang="sv-SE" sz="2000" i="1" dirty="0" err="1" smtClean="0">
                <a:latin typeface="Times New Roman"/>
                <a:ea typeface="Kai"/>
                <a:cs typeface="Times New Roman"/>
              </a:rPr>
              <a:t>dàyùejìn</a:t>
            </a:r>
            <a:r>
              <a:rPr lang="sv-SE" sz="2000" dirty="0" smtClean="0">
                <a:latin typeface="Times New Roman"/>
                <a:ea typeface="Kai"/>
                <a:cs typeface="Times New Roman"/>
              </a:rPr>
              <a:t>)</a:t>
            </a:r>
          </a:p>
          <a:p>
            <a:endParaRPr lang="sv-SE" dirty="0" smtClean="0">
              <a:latin typeface="Times New Roman"/>
              <a:ea typeface="Kai"/>
              <a:cs typeface="Times New Roman"/>
            </a:endParaRPr>
          </a:p>
          <a:p>
            <a:r>
              <a:rPr lang="sv-SE" dirty="0" smtClean="0">
                <a:latin typeface="Times New Roman"/>
                <a:ea typeface="Kai"/>
                <a:cs typeface="Times New Roman"/>
              </a:rPr>
              <a:t> </a:t>
            </a:r>
            <a:r>
              <a:rPr lang="sv-SE" dirty="0" err="1" smtClean="0">
                <a:latin typeface="Times New Roman"/>
                <a:ea typeface="Kai"/>
                <a:cs typeface="Times New Roman"/>
              </a:rPr>
              <a:t>Lushankonferensen</a:t>
            </a:r>
            <a:r>
              <a:rPr lang="sv-SE" dirty="0" smtClean="0">
                <a:latin typeface="Times New Roman"/>
                <a:ea typeface="Kai"/>
                <a:cs typeface="Times New Roman"/>
              </a:rPr>
              <a:t> </a:t>
            </a:r>
            <a:r>
              <a:rPr lang="zh-CN" dirty="0" smtClean="0">
                <a:latin typeface="Times New Roman"/>
                <a:ea typeface="Kai"/>
                <a:cs typeface="Times New Roman"/>
              </a:rPr>
              <a:t>庐山会议</a:t>
            </a:r>
            <a:r>
              <a:rPr lang="sv-SE" altLang="zh-CN" dirty="0" smtClean="0">
                <a:latin typeface="Times New Roman"/>
                <a:ea typeface="Kai"/>
                <a:cs typeface="Times New Roman"/>
              </a:rPr>
              <a:t> (</a:t>
            </a:r>
            <a:r>
              <a:rPr lang="sv-SE" altLang="zh-CN" i="1" dirty="0" err="1">
                <a:latin typeface="Times New Roman"/>
                <a:ea typeface="Kai"/>
                <a:cs typeface="Times New Roman"/>
              </a:rPr>
              <a:t>l</a:t>
            </a:r>
            <a:r>
              <a:rPr lang="sv-SE" i="1" dirty="0" err="1" smtClean="0">
                <a:effectLst/>
                <a:latin typeface="Times New Roman"/>
                <a:ea typeface="Kai"/>
                <a:cs typeface="Times New Roman"/>
              </a:rPr>
              <a:t>úshān</a:t>
            </a:r>
            <a:r>
              <a:rPr lang="sv-SE" i="1" dirty="0" smtClean="0">
                <a:effectLst/>
                <a:latin typeface="Times New Roman"/>
                <a:ea typeface="Kai"/>
                <a:cs typeface="Times New Roman"/>
              </a:rPr>
              <a:t> </a:t>
            </a:r>
            <a:r>
              <a:rPr lang="sv-SE" i="1" dirty="0" err="1" smtClean="0">
                <a:effectLst/>
                <a:latin typeface="Times New Roman"/>
                <a:ea typeface="Kai"/>
                <a:cs typeface="Times New Roman"/>
              </a:rPr>
              <a:t>huìyì</a:t>
            </a:r>
            <a:r>
              <a:rPr lang="sv-SE" altLang="zh-CN" dirty="0" smtClean="0">
                <a:latin typeface="Times New Roman"/>
                <a:ea typeface="Kai"/>
                <a:cs typeface="Times New Roman"/>
              </a:rPr>
              <a:t>), 1959</a:t>
            </a:r>
            <a:endParaRPr lang="zh-CN" dirty="0" smtClean="0">
              <a:latin typeface="Times New Roman"/>
              <a:ea typeface="Kai"/>
              <a:cs typeface="Times New Roman"/>
            </a:endParaRPr>
          </a:p>
          <a:p>
            <a:endParaRPr lang="sv-SE" dirty="0" smtClean="0">
              <a:latin typeface="Times New Roman"/>
              <a:ea typeface="Kai"/>
              <a:cs typeface="Times New Roman"/>
            </a:endParaRPr>
          </a:p>
          <a:p>
            <a:r>
              <a:rPr lang="sv-SE" dirty="0" smtClean="0">
                <a:latin typeface="Times New Roman"/>
                <a:ea typeface="Kai"/>
                <a:cs typeface="Times New Roman"/>
              </a:rPr>
              <a:t>Den stora svälten </a:t>
            </a:r>
            <a:r>
              <a:rPr lang="sv-SE" dirty="0" err="1" smtClean="0">
                <a:latin typeface="Times New Roman"/>
                <a:ea typeface="Kai"/>
                <a:cs typeface="Times New Roman"/>
              </a:rPr>
              <a:t>三年大饥荒</a:t>
            </a:r>
            <a:r>
              <a:rPr lang="sv-SE" dirty="0" smtClean="0">
                <a:latin typeface="Times New Roman"/>
                <a:ea typeface="Kai"/>
                <a:cs typeface="Times New Roman"/>
              </a:rPr>
              <a:t> (</a:t>
            </a:r>
            <a:r>
              <a:rPr lang="sv-SE" i="1" dirty="0">
                <a:latin typeface="Times New Roman"/>
                <a:ea typeface="Kai"/>
                <a:cs typeface="Times New Roman"/>
              </a:rPr>
              <a:t>s</a:t>
            </a:r>
            <a:r>
              <a:rPr lang="sv-SE" i="1" dirty="0" smtClean="0">
                <a:effectLst/>
                <a:latin typeface="Times New Roman"/>
                <a:ea typeface="Kai"/>
                <a:cs typeface="Times New Roman"/>
              </a:rPr>
              <a:t>ān </a:t>
            </a:r>
            <a:r>
              <a:rPr lang="sv-SE" i="1" dirty="0" err="1" smtClean="0">
                <a:effectLst/>
                <a:latin typeface="Times New Roman"/>
                <a:ea typeface="Kai"/>
                <a:cs typeface="Times New Roman"/>
              </a:rPr>
              <a:t>nián</a:t>
            </a:r>
            <a:r>
              <a:rPr lang="sv-SE" i="1" dirty="0" smtClean="0">
                <a:effectLst/>
                <a:latin typeface="Times New Roman"/>
                <a:ea typeface="Kai"/>
                <a:cs typeface="Times New Roman"/>
              </a:rPr>
              <a:t> dà </a:t>
            </a:r>
            <a:r>
              <a:rPr lang="sv-SE" i="1" dirty="0" err="1" smtClean="0">
                <a:effectLst/>
                <a:latin typeface="Times New Roman"/>
                <a:ea typeface="Kai"/>
                <a:cs typeface="Times New Roman"/>
              </a:rPr>
              <a:t>jīhuang</a:t>
            </a:r>
            <a:r>
              <a:rPr lang="sv-SE" dirty="0" smtClean="0">
                <a:latin typeface="Times New Roman"/>
                <a:ea typeface="Kai"/>
                <a:cs typeface="Times New Roman"/>
              </a:rPr>
              <a:t>), 1958-1961</a:t>
            </a:r>
            <a:br>
              <a:rPr lang="sv-SE" dirty="0" smtClean="0">
                <a:latin typeface="Times New Roman"/>
                <a:ea typeface="Kai"/>
                <a:cs typeface="Times New Roman"/>
              </a:rPr>
            </a:br>
            <a:r>
              <a:rPr lang="sv-SE" dirty="0" smtClean="0">
                <a:latin typeface="Times New Roman"/>
                <a:ea typeface="Kai"/>
                <a:cs typeface="Times New Roman"/>
              </a:rPr>
              <a:t>	Även: Tre års naturkatastrofer </a:t>
            </a:r>
            <a:r>
              <a:rPr lang="sv-SE" dirty="0" err="1" smtClean="0">
                <a:latin typeface="Times New Roman"/>
                <a:ea typeface="Kai"/>
                <a:cs typeface="Times New Roman"/>
              </a:rPr>
              <a:t>三</a:t>
            </a:r>
            <a:r>
              <a:rPr lang="sv-SE" dirty="0" smtClean="0">
                <a:latin typeface="Times New Roman"/>
                <a:ea typeface="Kai"/>
                <a:cs typeface="Times New Roman"/>
              </a:rPr>
              <a:t>	</a:t>
            </a:r>
            <a:r>
              <a:rPr lang="sv-SE" dirty="0" err="1" smtClean="0">
                <a:latin typeface="Times New Roman"/>
                <a:ea typeface="Kai"/>
                <a:cs typeface="Times New Roman"/>
              </a:rPr>
              <a:t>年自然灾害</a:t>
            </a:r>
            <a:r>
              <a:rPr lang="sv-SE" dirty="0" smtClean="0">
                <a:latin typeface="Times New Roman"/>
                <a:ea typeface="Kai"/>
                <a:cs typeface="Times New Roman"/>
              </a:rPr>
              <a:t> (</a:t>
            </a:r>
            <a:r>
              <a:rPr lang="sv-SE" i="1" dirty="0">
                <a:latin typeface="Times New Roman"/>
                <a:ea typeface="Kai"/>
                <a:cs typeface="Times New Roman"/>
              </a:rPr>
              <a:t>s</a:t>
            </a:r>
            <a:r>
              <a:rPr lang="sv-SE" i="1" dirty="0" smtClean="0">
                <a:effectLst/>
                <a:latin typeface="Times New Roman"/>
                <a:ea typeface="Kai"/>
                <a:cs typeface="Times New Roman"/>
              </a:rPr>
              <a:t>ān </a:t>
            </a:r>
            <a:r>
              <a:rPr lang="sv-SE" i="1" dirty="0" err="1" smtClean="0">
                <a:effectLst/>
                <a:latin typeface="Times New Roman"/>
                <a:ea typeface="Kai"/>
                <a:cs typeface="Times New Roman"/>
              </a:rPr>
              <a:t>nián</a:t>
            </a:r>
            <a:r>
              <a:rPr lang="sv-SE" i="1" dirty="0" smtClean="0">
                <a:effectLst/>
                <a:latin typeface="Times New Roman"/>
                <a:ea typeface="Kai"/>
                <a:cs typeface="Times New Roman"/>
              </a:rPr>
              <a:t> </a:t>
            </a:r>
            <a:r>
              <a:rPr lang="sv-SE" i="1" dirty="0" err="1" smtClean="0">
                <a:effectLst/>
                <a:latin typeface="Times New Roman"/>
                <a:ea typeface="Kai"/>
                <a:cs typeface="Times New Roman"/>
              </a:rPr>
              <a:t>zìrán</a:t>
            </a:r>
            <a:r>
              <a:rPr lang="sv-SE" i="1" dirty="0" smtClean="0">
                <a:effectLst/>
                <a:latin typeface="Times New Roman"/>
                <a:ea typeface="Kai"/>
                <a:cs typeface="Times New Roman"/>
              </a:rPr>
              <a:t> 	</a:t>
            </a:r>
            <a:r>
              <a:rPr lang="sv-SE" i="1" dirty="0" err="1" smtClean="0">
                <a:effectLst/>
                <a:latin typeface="Times New Roman"/>
                <a:ea typeface="Kai"/>
                <a:cs typeface="Times New Roman"/>
              </a:rPr>
              <a:t>zāihài</a:t>
            </a:r>
            <a:r>
              <a:rPr lang="sv-SE" dirty="0" smtClean="0">
                <a:latin typeface="Times New Roman"/>
                <a:ea typeface="Kai"/>
                <a:cs typeface="Times New Roman"/>
              </a:rPr>
              <a:t>)/ De tre svåra åren </a:t>
            </a:r>
            <a:r>
              <a:rPr lang="sv-SE" dirty="0" err="1" smtClean="0">
                <a:latin typeface="Times New Roman"/>
                <a:ea typeface="Kai"/>
                <a:cs typeface="Times New Roman"/>
              </a:rPr>
              <a:t>三年困</a:t>
            </a:r>
            <a:r>
              <a:rPr lang="sv-SE" dirty="0" smtClean="0">
                <a:latin typeface="Times New Roman"/>
                <a:ea typeface="Kai"/>
                <a:cs typeface="Times New Roman"/>
              </a:rPr>
              <a:t>	</a:t>
            </a:r>
            <a:r>
              <a:rPr lang="sv-SE" dirty="0" err="1" smtClean="0">
                <a:latin typeface="Times New Roman"/>
                <a:ea typeface="Kai"/>
                <a:cs typeface="Times New Roman"/>
              </a:rPr>
              <a:t>难时期</a:t>
            </a:r>
            <a:r>
              <a:rPr lang="sv-SE" dirty="0" smtClean="0">
                <a:latin typeface="Times New Roman"/>
                <a:ea typeface="Kai"/>
                <a:cs typeface="Times New Roman"/>
              </a:rPr>
              <a:t> (</a:t>
            </a:r>
            <a:r>
              <a:rPr lang="sv-SE" i="1" dirty="0">
                <a:latin typeface="Times New Roman"/>
                <a:ea typeface="Kai"/>
                <a:cs typeface="Times New Roman"/>
              </a:rPr>
              <a:t>s</a:t>
            </a:r>
            <a:r>
              <a:rPr lang="sv-SE" i="1" dirty="0" smtClean="0">
                <a:effectLst/>
                <a:latin typeface="Times New Roman"/>
                <a:ea typeface="Kai"/>
                <a:cs typeface="Times New Roman"/>
              </a:rPr>
              <a:t>ān </a:t>
            </a:r>
            <a:r>
              <a:rPr lang="sv-SE" i="1" dirty="0" err="1" smtClean="0">
                <a:effectLst/>
                <a:latin typeface="Times New Roman"/>
                <a:ea typeface="Kai"/>
                <a:cs typeface="Times New Roman"/>
              </a:rPr>
              <a:t>nián</a:t>
            </a:r>
            <a:r>
              <a:rPr lang="sv-SE" i="1" dirty="0" smtClean="0">
                <a:effectLst/>
                <a:latin typeface="Times New Roman"/>
                <a:ea typeface="Kai"/>
                <a:cs typeface="Times New Roman"/>
              </a:rPr>
              <a:t> </a:t>
            </a:r>
            <a:r>
              <a:rPr lang="sv-SE" i="1" dirty="0" err="1" smtClean="0">
                <a:effectLst/>
                <a:latin typeface="Times New Roman"/>
                <a:ea typeface="Kai"/>
                <a:cs typeface="Times New Roman"/>
              </a:rPr>
              <a:t>kùnnán</a:t>
            </a:r>
            <a:r>
              <a:rPr lang="sv-SE" i="1" dirty="0" smtClean="0">
                <a:effectLst/>
                <a:latin typeface="Times New Roman"/>
                <a:ea typeface="Kai"/>
                <a:cs typeface="Times New Roman"/>
              </a:rPr>
              <a:t> </a:t>
            </a:r>
            <a:r>
              <a:rPr lang="sv-SE" i="1" dirty="0" err="1" smtClean="0">
                <a:effectLst/>
                <a:latin typeface="Times New Roman"/>
                <a:ea typeface="Kai"/>
                <a:cs typeface="Times New Roman"/>
              </a:rPr>
              <a:t>shíqí</a:t>
            </a:r>
            <a:r>
              <a:rPr lang="sv-SE" dirty="0" smtClean="0">
                <a:latin typeface="Times New Roman"/>
                <a:ea typeface="Kai"/>
                <a:cs typeface="Times New Roman"/>
              </a:rPr>
              <a:t>)</a:t>
            </a:r>
          </a:p>
          <a:p>
            <a:endParaRPr lang="sv-SE" dirty="0">
              <a:latin typeface="Times New Roman"/>
              <a:ea typeface="Kai"/>
              <a:cs typeface="Times New Roman"/>
            </a:endParaRPr>
          </a:p>
          <a:p>
            <a:r>
              <a:rPr lang="sv-SE" dirty="0" smtClean="0">
                <a:latin typeface="Times New Roman"/>
                <a:ea typeface="Kai"/>
                <a:cs typeface="Times New Roman"/>
              </a:rPr>
              <a:t>De fyra plågornas kampanj </a:t>
            </a:r>
            <a:r>
              <a:rPr lang="zh-TW" altLang="en-US" dirty="0" smtClean="0">
                <a:latin typeface="Times New Roman"/>
                <a:ea typeface="Kai"/>
                <a:cs typeface="Times New Roman"/>
              </a:rPr>
              <a:t>除四害运动</a:t>
            </a:r>
            <a:r>
              <a:rPr lang="en-US" altLang="zh-TW" dirty="0" smtClean="0">
                <a:latin typeface="Times New Roman"/>
                <a:ea typeface="Kai"/>
                <a:cs typeface="Times New Roman"/>
              </a:rPr>
              <a:t> (</a:t>
            </a:r>
            <a:r>
              <a:rPr lang="en-US" altLang="zh-TW" i="1" dirty="0" err="1">
                <a:latin typeface="Times New Roman"/>
                <a:ea typeface="Kai"/>
                <a:cs typeface="Times New Roman"/>
              </a:rPr>
              <a:t>c</a:t>
            </a:r>
            <a:r>
              <a:rPr lang="en-US" i="1" dirty="0" err="1" smtClean="0">
                <a:effectLst/>
                <a:latin typeface="Times New Roman"/>
                <a:ea typeface="Kai"/>
                <a:cs typeface="Times New Roman"/>
              </a:rPr>
              <a:t>hú</a:t>
            </a:r>
            <a:r>
              <a:rPr lang="en-US" i="1" dirty="0" smtClean="0">
                <a:effectLst/>
                <a:latin typeface="Times New Roman"/>
                <a:ea typeface="Kai"/>
                <a:cs typeface="Times New Roman"/>
              </a:rPr>
              <a:t> </a:t>
            </a:r>
            <a:r>
              <a:rPr lang="en-US" i="1" dirty="0" err="1" smtClean="0">
                <a:effectLst/>
                <a:latin typeface="Times New Roman"/>
                <a:ea typeface="Kai"/>
                <a:cs typeface="Times New Roman"/>
              </a:rPr>
              <a:t>sì</a:t>
            </a:r>
            <a:r>
              <a:rPr lang="en-US" i="1" dirty="0" smtClean="0">
                <a:effectLst/>
                <a:latin typeface="Times New Roman"/>
                <a:ea typeface="Kai"/>
                <a:cs typeface="Times New Roman"/>
              </a:rPr>
              <a:t> </a:t>
            </a:r>
            <a:r>
              <a:rPr lang="en-US" i="1" dirty="0" err="1" smtClean="0">
                <a:effectLst/>
                <a:latin typeface="Times New Roman"/>
                <a:ea typeface="Kai"/>
                <a:cs typeface="Times New Roman"/>
              </a:rPr>
              <a:t>hài</a:t>
            </a:r>
            <a:r>
              <a:rPr lang="en-US" i="1" dirty="0" smtClean="0">
                <a:effectLst/>
                <a:latin typeface="Times New Roman"/>
                <a:ea typeface="Kai"/>
                <a:cs typeface="Times New Roman"/>
              </a:rPr>
              <a:t> </a:t>
            </a:r>
            <a:r>
              <a:rPr lang="en-US" i="1" dirty="0" err="1" smtClean="0">
                <a:effectLst/>
                <a:latin typeface="Times New Roman"/>
                <a:ea typeface="Kai"/>
                <a:cs typeface="Times New Roman"/>
              </a:rPr>
              <a:t>yùndòng</a:t>
            </a:r>
            <a:r>
              <a:rPr lang="en-US" altLang="zh-TW" dirty="0" smtClean="0">
                <a:latin typeface="Times New Roman"/>
                <a:ea typeface="Kai"/>
                <a:cs typeface="Times New Roman"/>
              </a:rPr>
              <a:t>)/ </a:t>
            </a:r>
            <a:r>
              <a:rPr lang="en-US" altLang="zh-TW" dirty="0" err="1" smtClean="0">
                <a:latin typeface="Times New Roman"/>
                <a:ea typeface="Kai"/>
                <a:cs typeface="Times New Roman"/>
              </a:rPr>
              <a:t>Döda</a:t>
            </a:r>
            <a:r>
              <a:rPr lang="en-US" altLang="zh-TW" dirty="0" smtClean="0">
                <a:latin typeface="Times New Roman"/>
                <a:ea typeface="Kai"/>
                <a:cs typeface="Times New Roman"/>
              </a:rPr>
              <a:t> </a:t>
            </a:r>
            <a:r>
              <a:rPr lang="en-US" altLang="zh-TW" dirty="0" err="1" smtClean="0">
                <a:latin typeface="Times New Roman"/>
                <a:ea typeface="Kai"/>
                <a:cs typeface="Times New Roman"/>
              </a:rPr>
              <a:t>sparvar-kampanjen</a:t>
            </a:r>
            <a:r>
              <a:rPr lang="en-US" altLang="zh-TW" dirty="0" smtClean="0">
                <a:latin typeface="Times New Roman"/>
                <a:ea typeface="Kai"/>
                <a:cs typeface="Times New Roman"/>
              </a:rPr>
              <a:t> </a:t>
            </a:r>
            <a:r>
              <a:rPr lang="zh-TW" altLang="en-US" dirty="0" smtClean="0">
                <a:latin typeface="Times New Roman"/>
                <a:ea typeface="Kai"/>
                <a:cs typeface="Times New Roman"/>
              </a:rPr>
              <a:t>消灭麻雀运动</a:t>
            </a:r>
            <a:r>
              <a:rPr lang="en-US" altLang="zh-TW" dirty="0">
                <a:latin typeface="Times New Roman"/>
                <a:ea typeface="Kai"/>
                <a:cs typeface="Times New Roman"/>
              </a:rPr>
              <a:t> </a:t>
            </a:r>
            <a:r>
              <a:rPr lang="en-US" altLang="zh-TW" dirty="0" smtClean="0">
                <a:latin typeface="Times New Roman"/>
                <a:ea typeface="Kai"/>
                <a:cs typeface="Times New Roman"/>
              </a:rPr>
              <a:t>(</a:t>
            </a:r>
            <a:r>
              <a:rPr lang="en-US" altLang="zh-TW" i="1" dirty="0" err="1">
                <a:latin typeface="Times New Roman"/>
                <a:ea typeface="Kai"/>
                <a:cs typeface="Times New Roman"/>
              </a:rPr>
              <a:t>x</a:t>
            </a:r>
            <a:r>
              <a:rPr lang="en-US" altLang="zh-TW" i="1" dirty="0" err="1" smtClean="0">
                <a:latin typeface="Times New Roman"/>
                <a:ea typeface="Kai"/>
                <a:cs typeface="Times New Roman"/>
              </a:rPr>
              <a:t>iāomiè</a:t>
            </a:r>
            <a:r>
              <a:rPr lang="en-US" altLang="zh-TW" i="1" dirty="0" smtClean="0">
                <a:latin typeface="Times New Roman"/>
                <a:ea typeface="Kai"/>
                <a:cs typeface="Times New Roman"/>
              </a:rPr>
              <a:t> </a:t>
            </a:r>
            <a:r>
              <a:rPr lang="en-US" altLang="zh-TW" i="1" dirty="0" err="1">
                <a:latin typeface="Times New Roman"/>
                <a:ea typeface="Kai"/>
                <a:cs typeface="Times New Roman"/>
              </a:rPr>
              <a:t>m</a:t>
            </a:r>
            <a:r>
              <a:rPr lang="en-US" altLang="zh-TW" i="1" dirty="0" err="1" smtClean="0">
                <a:latin typeface="Times New Roman"/>
                <a:ea typeface="Kai"/>
                <a:cs typeface="Times New Roman"/>
              </a:rPr>
              <a:t>áquè</a:t>
            </a:r>
            <a:r>
              <a:rPr lang="en-US" altLang="zh-TW" i="1" dirty="0" smtClean="0">
                <a:latin typeface="Times New Roman"/>
                <a:ea typeface="Kai"/>
                <a:cs typeface="Times New Roman"/>
              </a:rPr>
              <a:t> </a:t>
            </a:r>
            <a:r>
              <a:rPr lang="en-US" altLang="zh-TW" i="1" dirty="0" err="1" smtClean="0">
                <a:latin typeface="Times New Roman"/>
                <a:ea typeface="Kai"/>
                <a:cs typeface="Times New Roman"/>
              </a:rPr>
              <a:t>yùndòng</a:t>
            </a:r>
            <a:r>
              <a:rPr lang="en-US" altLang="zh-TW" dirty="0" smtClean="0">
                <a:latin typeface="Times New Roman"/>
                <a:ea typeface="Kai"/>
                <a:cs typeface="Times New Roman"/>
              </a:rPr>
              <a:t>)</a:t>
            </a:r>
            <a:endParaRPr lang="sv-SE" dirty="0" smtClean="0">
              <a:latin typeface="Times New Roman"/>
              <a:ea typeface="Kai"/>
              <a:cs typeface="Times New Roman"/>
            </a:endParaRPr>
          </a:p>
          <a:p>
            <a:endParaRPr lang="sv-SE" dirty="0">
              <a:latin typeface="Times New Roman"/>
              <a:ea typeface="Kai"/>
              <a:cs typeface="Times New Roman"/>
            </a:endParaRPr>
          </a:p>
          <a:p>
            <a:endParaRPr lang="sv-SE" dirty="0" smtClean="0">
              <a:latin typeface="Times New Roman"/>
              <a:ea typeface="Kai"/>
              <a:cs typeface="Times New Roman"/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94" y="118144"/>
            <a:ext cx="4509036" cy="663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232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5195243" y="292284"/>
            <a:ext cx="3855742" cy="6247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smtClean="0">
                <a:latin typeface="Times New Roman"/>
                <a:ea typeface="Kai"/>
                <a:cs typeface="Times New Roman"/>
              </a:rPr>
              <a:t>Det stora språnget </a:t>
            </a:r>
            <a:r>
              <a:rPr lang="sv-SE" sz="2000" dirty="0" err="1" smtClean="0">
                <a:latin typeface="Times New Roman"/>
                <a:ea typeface="Kai"/>
                <a:cs typeface="Times New Roman"/>
              </a:rPr>
              <a:t>大跃进</a:t>
            </a:r>
            <a:r>
              <a:rPr lang="sv-SE" sz="2000" dirty="0" smtClean="0">
                <a:latin typeface="Times New Roman"/>
                <a:ea typeface="Kai"/>
                <a:cs typeface="Times New Roman"/>
              </a:rPr>
              <a:t> (</a:t>
            </a:r>
            <a:r>
              <a:rPr lang="sv-SE" sz="2000" i="1" dirty="0" err="1" smtClean="0">
                <a:latin typeface="Times New Roman"/>
                <a:ea typeface="Kai"/>
                <a:cs typeface="Times New Roman"/>
              </a:rPr>
              <a:t>dàyùejìn</a:t>
            </a:r>
            <a:r>
              <a:rPr lang="sv-SE" sz="2000" dirty="0" smtClean="0">
                <a:latin typeface="Times New Roman"/>
                <a:ea typeface="Kai"/>
                <a:cs typeface="Times New Roman"/>
              </a:rPr>
              <a:t>)</a:t>
            </a:r>
          </a:p>
          <a:p>
            <a:endParaRPr lang="sv-SE" dirty="0" smtClean="0">
              <a:latin typeface="Times New Roman"/>
              <a:ea typeface="Kai"/>
              <a:cs typeface="Times New Roman"/>
            </a:endParaRPr>
          </a:p>
          <a:p>
            <a:r>
              <a:rPr lang="sv-SE" dirty="0" smtClean="0">
                <a:latin typeface="Times New Roman"/>
                <a:ea typeface="Kai"/>
                <a:cs typeface="Times New Roman"/>
              </a:rPr>
              <a:t> </a:t>
            </a:r>
            <a:r>
              <a:rPr lang="sv-SE" dirty="0" err="1" smtClean="0">
                <a:latin typeface="Times New Roman"/>
                <a:ea typeface="Kai"/>
                <a:cs typeface="Times New Roman"/>
              </a:rPr>
              <a:t>Lushankonferensen</a:t>
            </a:r>
            <a:r>
              <a:rPr lang="sv-SE" dirty="0" smtClean="0">
                <a:latin typeface="Times New Roman"/>
                <a:ea typeface="Kai"/>
                <a:cs typeface="Times New Roman"/>
              </a:rPr>
              <a:t> </a:t>
            </a:r>
            <a:r>
              <a:rPr lang="zh-CN" dirty="0" smtClean="0">
                <a:latin typeface="Times New Roman"/>
                <a:ea typeface="Kai"/>
                <a:cs typeface="Times New Roman"/>
              </a:rPr>
              <a:t>庐山会议</a:t>
            </a:r>
            <a:r>
              <a:rPr lang="sv-SE" altLang="zh-CN" dirty="0" smtClean="0">
                <a:latin typeface="Times New Roman"/>
                <a:ea typeface="Kai"/>
                <a:cs typeface="Times New Roman"/>
              </a:rPr>
              <a:t> (</a:t>
            </a:r>
            <a:r>
              <a:rPr lang="sv-SE" altLang="zh-CN" i="1" dirty="0" err="1">
                <a:latin typeface="Times New Roman"/>
                <a:ea typeface="Kai"/>
                <a:cs typeface="Times New Roman"/>
              </a:rPr>
              <a:t>l</a:t>
            </a:r>
            <a:r>
              <a:rPr lang="sv-SE" i="1" dirty="0" err="1" smtClean="0">
                <a:effectLst/>
                <a:latin typeface="Times New Roman"/>
                <a:ea typeface="Kai"/>
                <a:cs typeface="Times New Roman"/>
              </a:rPr>
              <a:t>úshān</a:t>
            </a:r>
            <a:r>
              <a:rPr lang="sv-SE" i="1" dirty="0" smtClean="0">
                <a:effectLst/>
                <a:latin typeface="Times New Roman"/>
                <a:ea typeface="Kai"/>
                <a:cs typeface="Times New Roman"/>
              </a:rPr>
              <a:t> </a:t>
            </a:r>
            <a:r>
              <a:rPr lang="sv-SE" i="1" dirty="0" err="1" smtClean="0">
                <a:effectLst/>
                <a:latin typeface="Times New Roman"/>
                <a:ea typeface="Kai"/>
                <a:cs typeface="Times New Roman"/>
              </a:rPr>
              <a:t>huìyì</a:t>
            </a:r>
            <a:r>
              <a:rPr lang="sv-SE" altLang="zh-CN" dirty="0" smtClean="0">
                <a:latin typeface="Times New Roman"/>
                <a:ea typeface="Kai"/>
                <a:cs typeface="Times New Roman"/>
              </a:rPr>
              <a:t>), 1959</a:t>
            </a:r>
            <a:endParaRPr lang="zh-CN" dirty="0" smtClean="0">
              <a:latin typeface="Times New Roman"/>
              <a:ea typeface="Kai"/>
              <a:cs typeface="Times New Roman"/>
            </a:endParaRPr>
          </a:p>
          <a:p>
            <a:endParaRPr lang="sv-SE" dirty="0" smtClean="0">
              <a:latin typeface="Times New Roman"/>
              <a:ea typeface="Kai"/>
              <a:cs typeface="Times New Roman"/>
            </a:endParaRPr>
          </a:p>
          <a:p>
            <a:r>
              <a:rPr lang="sv-SE" dirty="0" smtClean="0">
                <a:latin typeface="Times New Roman"/>
                <a:ea typeface="Kai"/>
                <a:cs typeface="Times New Roman"/>
              </a:rPr>
              <a:t>Den stora svälten </a:t>
            </a:r>
            <a:r>
              <a:rPr lang="sv-SE" dirty="0" err="1" smtClean="0">
                <a:latin typeface="Times New Roman"/>
                <a:ea typeface="Kai"/>
                <a:cs typeface="Times New Roman"/>
              </a:rPr>
              <a:t>三年大饥荒</a:t>
            </a:r>
            <a:r>
              <a:rPr lang="sv-SE" dirty="0" smtClean="0">
                <a:latin typeface="Times New Roman"/>
                <a:ea typeface="Kai"/>
                <a:cs typeface="Times New Roman"/>
              </a:rPr>
              <a:t> (</a:t>
            </a:r>
            <a:r>
              <a:rPr lang="sv-SE" i="1" dirty="0">
                <a:latin typeface="Times New Roman"/>
                <a:ea typeface="Kai"/>
                <a:cs typeface="Times New Roman"/>
              </a:rPr>
              <a:t>s</a:t>
            </a:r>
            <a:r>
              <a:rPr lang="sv-SE" i="1" dirty="0" smtClean="0">
                <a:effectLst/>
                <a:latin typeface="Times New Roman"/>
                <a:ea typeface="Kai"/>
                <a:cs typeface="Times New Roman"/>
              </a:rPr>
              <a:t>ān </a:t>
            </a:r>
            <a:r>
              <a:rPr lang="sv-SE" i="1" dirty="0" err="1" smtClean="0">
                <a:effectLst/>
                <a:latin typeface="Times New Roman"/>
                <a:ea typeface="Kai"/>
                <a:cs typeface="Times New Roman"/>
              </a:rPr>
              <a:t>nián</a:t>
            </a:r>
            <a:r>
              <a:rPr lang="sv-SE" i="1" dirty="0" smtClean="0">
                <a:effectLst/>
                <a:latin typeface="Times New Roman"/>
                <a:ea typeface="Kai"/>
                <a:cs typeface="Times New Roman"/>
              </a:rPr>
              <a:t> dà </a:t>
            </a:r>
            <a:r>
              <a:rPr lang="sv-SE" i="1" dirty="0" err="1" smtClean="0">
                <a:effectLst/>
                <a:latin typeface="Times New Roman"/>
                <a:ea typeface="Kai"/>
                <a:cs typeface="Times New Roman"/>
              </a:rPr>
              <a:t>jīhuang</a:t>
            </a:r>
            <a:r>
              <a:rPr lang="sv-SE" dirty="0" smtClean="0">
                <a:latin typeface="Times New Roman"/>
                <a:ea typeface="Kai"/>
                <a:cs typeface="Times New Roman"/>
              </a:rPr>
              <a:t>), 1958-1961</a:t>
            </a:r>
            <a:br>
              <a:rPr lang="sv-SE" dirty="0" smtClean="0">
                <a:latin typeface="Times New Roman"/>
                <a:ea typeface="Kai"/>
                <a:cs typeface="Times New Roman"/>
              </a:rPr>
            </a:br>
            <a:r>
              <a:rPr lang="sv-SE" dirty="0" smtClean="0">
                <a:latin typeface="Times New Roman"/>
                <a:ea typeface="Kai"/>
                <a:cs typeface="Times New Roman"/>
              </a:rPr>
              <a:t>	Även: Tre års naturkatastrofer </a:t>
            </a:r>
            <a:r>
              <a:rPr lang="sv-SE" dirty="0" err="1" smtClean="0">
                <a:latin typeface="Times New Roman"/>
                <a:ea typeface="Kai"/>
                <a:cs typeface="Times New Roman"/>
              </a:rPr>
              <a:t>三</a:t>
            </a:r>
            <a:r>
              <a:rPr lang="sv-SE" dirty="0" smtClean="0">
                <a:latin typeface="Times New Roman"/>
                <a:ea typeface="Kai"/>
                <a:cs typeface="Times New Roman"/>
              </a:rPr>
              <a:t>	</a:t>
            </a:r>
            <a:r>
              <a:rPr lang="sv-SE" dirty="0" err="1" smtClean="0">
                <a:latin typeface="Times New Roman"/>
                <a:ea typeface="Kai"/>
                <a:cs typeface="Times New Roman"/>
              </a:rPr>
              <a:t>年自然灾害</a:t>
            </a:r>
            <a:r>
              <a:rPr lang="sv-SE" dirty="0" smtClean="0">
                <a:latin typeface="Times New Roman"/>
                <a:ea typeface="Kai"/>
                <a:cs typeface="Times New Roman"/>
              </a:rPr>
              <a:t> (</a:t>
            </a:r>
            <a:r>
              <a:rPr lang="sv-SE" i="1" dirty="0">
                <a:latin typeface="Times New Roman"/>
                <a:ea typeface="Kai"/>
                <a:cs typeface="Times New Roman"/>
              </a:rPr>
              <a:t>s</a:t>
            </a:r>
            <a:r>
              <a:rPr lang="sv-SE" i="1" dirty="0" smtClean="0">
                <a:effectLst/>
                <a:latin typeface="Times New Roman"/>
                <a:ea typeface="Kai"/>
                <a:cs typeface="Times New Roman"/>
              </a:rPr>
              <a:t>ān </a:t>
            </a:r>
            <a:r>
              <a:rPr lang="sv-SE" i="1" dirty="0" err="1" smtClean="0">
                <a:effectLst/>
                <a:latin typeface="Times New Roman"/>
                <a:ea typeface="Kai"/>
                <a:cs typeface="Times New Roman"/>
              </a:rPr>
              <a:t>nián</a:t>
            </a:r>
            <a:r>
              <a:rPr lang="sv-SE" i="1" dirty="0" smtClean="0">
                <a:effectLst/>
                <a:latin typeface="Times New Roman"/>
                <a:ea typeface="Kai"/>
                <a:cs typeface="Times New Roman"/>
              </a:rPr>
              <a:t> </a:t>
            </a:r>
            <a:r>
              <a:rPr lang="sv-SE" i="1" dirty="0" err="1" smtClean="0">
                <a:effectLst/>
                <a:latin typeface="Times New Roman"/>
                <a:ea typeface="Kai"/>
                <a:cs typeface="Times New Roman"/>
              </a:rPr>
              <a:t>zìrán</a:t>
            </a:r>
            <a:r>
              <a:rPr lang="sv-SE" i="1" dirty="0" smtClean="0">
                <a:effectLst/>
                <a:latin typeface="Times New Roman"/>
                <a:ea typeface="Kai"/>
                <a:cs typeface="Times New Roman"/>
              </a:rPr>
              <a:t> 	</a:t>
            </a:r>
            <a:r>
              <a:rPr lang="sv-SE" i="1" dirty="0" err="1" smtClean="0">
                <a:effectLst/>
                <a:latin typeface="Times New Roman"/>
                <a:ea typeface="Kai"/>
                <a:cs typeface="Times New Roman"/>
              </a:rPr>
              <a:t>zāihài</a:t>
            </a:r>
            <a:r>
              <a:rPr lang="sv-SE" dirty="0" smtClean="0">
                <a:latin typeface="Times New Roman"/>
                <a:ea typeface="Kai"/>
                <a:cs typeface="Times New Roman"/>
              </a:rPr>
              <a:t>)/ De tre svåra åren </a:t>
            </a:r>
            <a:r>
              <a:rPr lang="sv-SE" dirty="0" err="1" smtClean="0">
                <a:latin typeface="Times New Roman"/>
                <a:ea typeface="Kai"/>
                <a:cs typeface="Times New Roman"/>
              </a:rPr>
              <a:t>三年困</a:t>
            </a:r>
            <a:r>
              <a:rPr lang="sv-SE" dirty="0" smtClean="0">
                <a:latin typeface="Times New Roman"/>
                <a:ea typeface="Kai"/>
                <a:cs typeface="Times New Roman"/>
              </a:rPr>
              <a:t>	</a:t>
            </a:r>
            <a:r>
              <a:rPr lang="sv-SE" dirty="0" err="1" smtClean="0">
                <a:latin typeface="Times New Roman"/>
                <a:ea typeface="Kai"/>
                <a:cs typeface="Times New Roman"/>
              </a:rPr>
              <a:t>难时期</a:t>
            </a:r>
            <a:r>
              <a:rPr lang="sv-SE" dirty="0" smtClean="0">
                <a:latin typeface="Times New Roman"/>
                <a:ea typeface="Kai"/>
                <a:cs typeface="Times New Roman"/>
              </a:rPr>
              <a:t> (</a:t>
            </a:r>
            <a:r>
              <a:rPr lang="sv-SE" i="1" dirty="0">
                <a:latin typeface="Times New Roman"/>
                <a:ea typeface="Kai"/>
                <a:cs typeface="Times New Roman"/>
              </a:rPr>
              <a:t>s</a:t>
            </a:r>
            <a:r>
              <a:rPr lang="sv-SE" i="1" dirty="0" smtClean="0">
                <a:effectLst/>
                <a:latin typeface="Times New Roman"/>
                <a:ea typeface="Kai"/>
                <a:cs typeface="Times New Roman"/>
              </a:rPr>
              <a:t>ān </a:t>
            </a:r>
            <a:r>
              <a:rPr lang="sv-SE" i="1" dirty="0" err="1" smtClean="0">
                <a:effectLst/>
                <a:latin typeface="Times New Roman"/>
                <a:ea typeface="Kai"/>
                <a:cs typeface="Times New Roman"/>
              </a:rPr>
              <a:t>nián</a:t>
            </a:r>
            <a:r>
              <a:rPr lang="sv-SE" i="1" dirty="0" smtClean="0">
                <a:effectLst/>
                <a:latin typeface="Times New Roman"/>
                <a:ea typeface="Kai"/>
                <a:cs typeface="Times New Roman"/>
              </a:rPr>
              <a:t> </a:t>
            </a:r>
            <a:r>
              <a:rPr lang="sv-SE" i="1" dirty="0" err="1" smtClean="0">
                <a:effectLst/>
                <a:latin typeface="Times New Roman"/>
                <a:ea typeface="Kai"/>
                <a:cs typeface="Times New Roman"/>
              </a:rPr>
              <a:t>kùnnán</a:t>
            </a:r>
            <a:r>
              <a:rPr lang="sv-SE" i="1" dirty="0" smtClean="0">
                <a:effectLst/>
                <a:latin typeface="Times New Roman"/>
                <a:ea typeface="Kai"/>
                <a:cs typeface="Times New Roman"/>
              </a:rPr>
              <a:t> </a:t>
            </a:r>
            <a:r>
              <a:rPr lang="sv-SE" i="1" dirty="0" err="1" smtClean="0">
                <a:effectLst/>
                <a:latin typeface="Times New Roman"/>
                <a:ea typeface="Kai"/>
                <a:cs typeface="Times New Roman"/>
              </a:rPr>
              <a:t>shíqí</a:t>
            </a:r>
            <a:r>
              <a:rPr lang="sv-SE" dirty="0" smtClean="0">
                <a:latin typeface="Times New Roman"/>
                <a:ea typeface="Kai"/>
                <a:cs typeface="Times New Roman"/>
              </a:rPr>
              <a:t>)</a:t>
            </a:r>
          </a:p>
          <a:p>
            <a:endParaRPr lang="sv-SE" dirty="0">
              <a:latin typeface="Times New Roman"/>
              <a:ea typeface="Kai"/>
              <a:cs typeface="Times New Roman"/>
            </a:endParaRPr>
          </a:p>
          <a:p>
            <a:r>
              <a:rPr lang="sv-SE" dirty="0" smtClean="0">
                <a:latin typeface="Times New Roman"/>
                <a:ea typeface="Kai"/>
                <a:cs typeface="Times New Roman"/>
              </a:rPr>
              <a:t>De fyra plågornas kampanj </a:t>
            </a:r>
            <a:r>
              <a:rPr lang="zh-TW" altLang="en-US" dirty="0" smtClean="0">
                <a:latin typeface="Times New Roman"/>
                <a:ea typeface="Kai"/>
                <a:cs typeface="Times New Roman"/>
              </a:rPr>
              <a:t>除四害运动</a:t>
            </a:r>
            <a:r>
              <a:rPr lang="en-US" altLang="zh-TW" dirty="0" smtClean="0">
                <a:latin typeface="Times New Roman"/>
                <a:ea typeface="Kai"/>
                <a:cs typeface="Times New Roman"/>
              </a:rPr>
              <a:t> (</a:t>
            </a:r>
            <a:r>
              <a:rPr lang="en-US" altLang="zh-TW" i="1" dirty="0" err="1">
                <a:latin typeface="Times New Roman"/>
                <a:ea typeface="Kai"/>
                <a:cs typeface="Times New Roman"/>
              </a:rPr>
              <a:t>c</a:t>
            </a:r>
            <a:r>
              <a:rPr lang="en-US" i="1" dirty="0" err="1" smtClean="0">
                <a:effectLst/>
                <a:latin typeface="Times New Roman"/>
                <a:ea typeface="Kai"/>
                <a:cs typeface="Times New Roman"/>
              </a:rPr>
              <a:t>hú</a:t>
            </a:r>
            <a:r>
              <a:rPr lang="en-US" i="1" dirty="0" smtClean="0">
                <a:effectLst/>
                <a:latin typeface="Times New Roman"/>
                <a:ea typeface="Kai"/>
                <a:cs typeface="Times New Roman"/>
              </a:rPr>
              <a:t> </a:t>
            </a:r>
            <a:r>
              <a:rPr lang="en-US" i="1" dirty="0" err="1" smtClean="0">
                <a:effectLst/>
                <a:latin typeface="Times New Roman"/>
                <a:ea typeface="Kai"/>
                <a:cs typeface="Times New Roman"/>
              </a:rPr>
              <a:t>sì</a:t>
            </a:r>
            <a:r>
              <a:rPr lang="en-US" i="1" dirty="0" smtClean="0">
                <a:effectLst/>
                <a:latin typeface="Times New Roman"/>
                <a:ea typeface="Kai"/>
                <a:cs typeface="Times New Roman"/>
              </a:rPr>
              <a:t> </a:t>
            </a:r>
            <a:r>
              <a:rPr lang="en-US" i="1" dirty="0" err="1" smtClean="0">
                <a:effectLst/>
                <a:latin typeface="Times New Roman"/>
                <a:ea typeface="Kai"/>
                <a:cs typeface="Times New Roman"/>
              </a:rPr>
              <a:t>hài</a:t>
            </a:r>
            <a:r>
              <a:rPr lang="en-US" i="1" dirty="0" smtClean="0">
                <a:effectLst/>
                <a:latin typeface="Times New Roman"/>
                <a:ea typeface="Kai"/>
                <a:cs typeface="Times New Roman"/>
              </a:rPr>
              <a:t> </a:t>
            </a:r>
            <a:r>
              <a:rPr lang="en-US" i="1" dirty="0" err="1" smtClean="0">
                <a:effectLst/>
                <a:latin typeface="Times New Roman"/>
                <a:ea typeface="Kai"/>
                <a:cs typeface="Times New Roman"/>
              </a:rPr>
              <a:t>yùndòng</a:t>
            </a:r>
            <a:r>
              <a:rPr lang="en-US" altLang="zh-TW" dirty="0" smtClean="0">
                <a:latin typeface="Times New Roman"/>
                <a:ea typeface="Kai"/>
                <a:cs typeface="Times New Roman"/>
              </a:rPr>
              <a:t>)/ </a:t>
            </a:r>
            <a:r>
              <a:rPr lang="en-US" altLang="zh-TW" dirty="0" err="1" smtClean="0">
                <a:latin typeface="Times New Roman"/>
                <a:ea typeface="Kai"/>
                <a:cs typeface="Times New Roman"/>
              </a:rPr>
              <a:t>Döda</a:t>
            </a:r>
            <a:r>
              <a:rPr lang="en-US" altLang="zh-TW" dirty="0" smtClean="0">
                <a:latin typeface="Times New Roman"/>
                <a:ea typeface="Kai"/>
                <a:cs typeface="Times New Roman"/>
              </a:rPr>
              <a:t> </a:t>
            </a:r>
            <a:r>
              <a:rPr lang="en-US" altLang="zh-TW" dirty="0" err="1" smtClean="0">
                <a:latin typeface="Times New Roman"/>
                <a:ea typeface="Kai"/>
                <a:cs typeface="Times New Roman"/>
              </a:rPr>
              <a:t>sparvar-kampanjen</a:t>
            </a:r>
            <a:r>
              <a:rPr lang="en-US" altLang="zh-TW" dirty="0" smtClean="0">
                <a:latin typeface="Times New Roman"/>
                <a:ea typeface="Kai"/>
                <a:cs typeface="Times New Roman"/>
              </a:rPr>
              <a:t> </a:t>
            </a:r>
            <a:r>
              <a:rPr lang="zh-TW" altLang="en-US" dirty="0" smtClean="0">
                <a:latin typeface="Times New Roman"/>
                <a:ea typeface="Kai"/>
                <a:cs typeface="Times New Roman"/>
              </a:rPr>
              <a:t>消灭麻雀运动</a:t>
            </a:r>
            <a:r>
              <a:rPr lang="en-US" altLang="zh-TW" dirty="0">
                <a:latin typeface="Times New Roman"/>
                <a:ea typeface="Kai"/>
                <a:cs typeface="Times New Roman"/>
              </a:rPr>
              <a:t> </a:t>
            </a:r>
            <a:r>
              <a:rPr lang="en-US" altLang="zh-TW" dirty="0" smtClean="0">
                <a:latin typeface="Times New Roman"/>
                <a:ea typeface="Kai"/>
                <a:cs typeface="Times New Roman"/>
              </a:rPr>
              <a:t>(</a:t>
            </a:r>
            <a:r>
              <a:rPr lang="en-US" altLang="zh-TW" i="1" dirty="0" err="1">
                <a:latin typeface="Times New Roman"/>
                <a:ea typeface="Kai"/>
                <a:cs typeface="Times New Roman"/>
              </a:rPr>
              <a:t>x</a:t>
            </a:r>
            <a:r>
              <a:rPr lang="en-US" altLang="zh-TW" i="1" dirty="0" err="1" smtClean="0">
                <a:latin typeface="Times New Roman"/>
                <a:ea typeface="Kai"/>
                <a:cs typeface="Times New Roman"/>
              </a:rPr>
              <a:t>iāomiè</a:t>
            </a:r>
            <a:r>
              <a:rPr lang="en-US" altLang="zh-TW" i="1" dirty="0" smtClean="0">
                <a:latin typeface="Times New Roman"/>
                <a:ea typeface="Kai"/>
                <a:cs typeface="Times New Roman"/>
              </a:rPr>
              <a:t> </a:t>
            </a:r>
            <a:r>
              <a:rPr lang="en-US" altLang="zh-TW" i="1" dirty="0" err="1">
                <a:latin typeface="Times New Roman"/>
                <a:ea typeface="Kai"/>
                <a:cs typeface="Times New Roman"/>
              </a:rPr>
              <a:t>m</a:t>
            </a:r>
            <a:r>
              <a:rPr lang="en-US" altLang="zh-TW" i="1" dirty="0" err="1" smtClean="0">
                <a:latin typeface="Times New Roman"/>
                <a:ea typeface="Kai"/>
                <a:cs typeface="Times New Roman"/>
              </a:rPr>
              <a:t>áquè</a:t>
            </a:r>
            <a:r>
              <a:rPr lang="en-US" altLang="zh-TW" i="1" dirty="0" smtClean="0">
                <a:latin typeface="Times New Roman"/>
                <a:ea typeface="Kai"/>
                <a:cs typeface="Times New Roman"/>
              </a:rPr>
              <a:t> </a:t>
            </a:r>
            <a:r>
              <a:rPr lang="en-US" altLang="zh-TW" i="1" dirty="0" err="1" smtClean="0">
                <a:latin typeface="Times New Roman"/>
                <a:ea typeface="Kai"/>
                <a:cs typeface="Times New Roman"/>
              </a:rPr>
              <a:t>yùndòng</a:t>
            </a:r>
            <a:r>
              <a:rPr lang="en-US" altLang="zh-TW" dirty="0" smtClean="0">
                <a:latin typeface="Times New Roman"/>
                <a:ea typeface="Kai"/>
                <a:cs typeface="Times New Roman"/>
              </a:rPr>
              <a:t>)</a:t>
            </a:r>
            <a:endParaRPr lang="sv-SE" dirty="0" smtClean="0">
              <a:latin typeface="Times New Roman"/>
              <a:ea typeface="Kai"/>
              <a:cs typeface="Times New Roman"/>
            </a:endParaRPr>
          </a:p>
          <a:p>
            <a:endParaRPr lang="sv-SE" dirty="0" smtClean="0">
              <a:latin typeface="Times New Roman"/>
              <a:ea typeface="Kai"/>
              <a:cs typeface="Times New Roman"/>
            </a:endParaRPr>
          </a:p>
          <a:p>
            <a:r>
              <a:rPr lang="sv-SE" dirty="0" smtClean="0">
                <a:latin typeface="Times New Roman"/>
                <a:ea typeface="Kai"/>
                <a:cs typeface="Times New Roman"/>
              </a:rPr>
              <a:t>1962, Liu </a:t>
            </a:r>
            <a:r>
              <a:rPr lang="sv-SE" dirty="0" err="1" smtClean="0">
                <a:latin typeface="Times New Roman"/>
                <a:ea typeface="Kai"/>
                <a:cs typeface="Times New Roman"/>
              </a:rPr>
              <a:t>Shaoqi</a:t>
            </a:r>
            <a:r>
              <a:rPr lang="sv-SE" dirty="0" smtClean="0">
                <a:latin typeface="Times New Roman"/>
                <a:ea typeface="Kai"/>
                <a:cs typeface="Times New Roman"/>
              </a:rPr>
              <a:t> kritiserar kampanjen.</a:t>
            </a:r>
            <a:br>
              <a:rPr lang="sv-SE" dirty="0" smtClean="0">
                <a:latin typeface="Times New Roman"/>
                <a:ea typeface="Kai"/>
                <a:cs typeface="Times New Roman"/>
              </a:rPr>
            </a:br>
            <a:r>
              <a:rPr lang="sv-SE" dirty="0" smtClean="0">
                <a:latin typeface="Times New Roman"/>
                <a:ea typeface="Kai"/>
                <a:cs typeface="Times New Roman"/>
              </a:rPr>
              <a:t>Liu och Deng Xiaoping </a:t>
            </a:r>
            <a:r>
              <a:rPr lang="zh-TW" altLang="en-US" b="0" dirty="0" smtClean="0">
                <a:effectLst/>
                <a:latin typeface="Times New Roman"/>
                <a:ea typeface="Kai"/>
                <a:cs typeface="Times New Roman"/>
              </a:rPr>
              <a:t>邓小平</a:t>
            </a:r>
            <a:r>
              <a:rPr lang="en-US" altLang="zh-TW" b="0" dirty="0" smtClean="0">
                <a:effectLst/>
                <a:latin typeface="Times New Roman"/>
                <a:ea typeface="Kai"/>
                <a:cs typeface="Times New Roman"/>
              </a:rPr>
              <a:t> (</a:t>
            </a:r>
            <a:r>
              <a:rPr lang="en-US" altLang="zh-TW" i="1" dirty="0" err="1">
                <a:latin typeface="Times New Roman"/>
                <a:ea typeface="Kai"/>
                <a:cs typeface="Times New Roman"/>
              </a:rPr>
              <a:t>d</a:t>
            </a:r>
            <a:r>
              <a:rPr lang="en-US" i="1" dirty="0" err="1" smtClean="0">
                <a:latin typeface="Times New Roman"/>
                <a:ea typeface="Kai"/>
                <a:cs typeface="Times New Roman"/>
              </a:rPr>
              <a:t>èng</a:t>
            </a:r>
            <a:r>
              <a:rPr lang="en-US" i="1" dirty="0" smtClean="0">
                <a:latin typeface="Times New Roman"/>
                <a:ea typeface="Kai"/>
                <a:cs typeface="Times New Roman"/>
              </a:rPr>
              <a:t> </a:t>
            </a:r>
            <a:r>
              <a:rPr lang="en-US" i="1" dirty="0" err="1">
                <a:latin typeface="Times New Roman"/>
                <a:ea typeface="Kai"/>
                <a:cs typeface="Times New Roman"/>
              </a:rPr>
              <a:t>x</a:t>
            </a:r>
            <a:r>
              <a:rPr lang="en-US" i="1" dirty="0" err="1" smtClean="0">
                <a:latin typeface="Times New Roman"/>
                <a:ea typeface="Kai"/>
                <a:cs typeface="Times New Roman"/>
              </a:rPr>
              <a:t>iǎopíng</a:t>
            </a:r>
            <a:r>
              <a:rPr lang="en-US" altLang="zh-TW" b="0" dirty="0" smtClean="0">
                <a:effectLst/>
                <a:latin typeface="Times New Roman"/>
                <a:ea typeface="Kai"/>
                <a:cs typeface="Times New Roman"/>
              </a:rPr>
              <a:t>), 1904-1997, </a:t>
            </a:r>
            <a:r>
              <a:rPr lang="en-US" altLang="zh-TW" b="0" dirty="0" err="1" smtClean="0">
                <a:effectLst/>
                <a:latin typeface="Times New Roman"/>
                <a:ea typeface="Kai"/>
                <a:cs typeface="Times New Roman"/>
              </a:rPr>
              <a:t>får</a:t>
            </a:r>
            <a:r>
              <a:rPr lang="en-US" altLang="zh-TW" b="0" dirty="0" smtClean="0">
                <a:effectLst/>
                <a:latin typeface="Times New Roman"/>
                <a:ea typeface="Kai"/>
                <a:cs typeface="Times New Roman"/>
              </a:rPr>
              <a:t> </a:t>
            </a:r>
            <a:r>
              <a:rPr lang="en-US" altLang="zh-TW" b="0" dirty="0" err="1" smtClean="0">
                <a:effectLst/>
                <a:latin typeface="Times New Roman"/>
                <a:ea typeface="Kai"/>
                <a:cs typeface="Times New Roman"/>
              </a:rPr>
              <a:t>ansvaret</a:t>
            </a:r>
            <a:r>
              <a:rPr lang="en-US" altLang="zh-TW" b="0" dirty="0" smtClean="0">
                <a:effectLst/>
                <a:latin typeface="Times New Roman"/>
                <a:ea typeface="Kai"/>
                <a:cs typeface="Times New Roman"/>
              </a:rPr>
              <a:t> </a:t>
            </a:r>
            <a:r>
              <a:rPr lang="en-US" altLang="zh-TW" b="0" dirty="0" err="1" smtClean="0">
                <a:effectLst/>
                <a:latin typeface="Times New Roman"/>
                <a:ea typeface="Kai"/>
                <a:cs typeface="Times New Roman"/>
              </a:rPr>
              <a:t>för</a:t>
            </a:r>
            <a:r>
              <a:rPr lang="en-US" altLang="zh-TW" b="0" dirty="0" smtClean="0">
                <a:effectLst/>
                <a:latin typeface="Times New Roman"/>
                <a:ea typeface="Kai"/>
                <a:cs typeface="Times New Roman"/>
              </a:rPr>
              <a:t> </a:t>
            </a:r>
            <a:r>
              <a:rPr lang="en-US" altLang="zh-TW" b="0" dirty="0" err="1" smtClean="0">
                <a:effectLst/>
                <a:latin typeface="Times New Roman"/>
                <a:ea typeface="Kai"/>
                <a:cs typeface="Times New Roman"/>
              </a:rPr>
              <a:t>ekonomiska</a:t>
            </a:r>
            <a:r>
              <a:rPr lang="en-US" altLang="zh-TW" b="0" dirty="0" smtClean="0">
                <a:effectLst/>
                <a:latin typeface="Times New Roman"/>
                <a:ea typeface="Kai"/>
                <a:cs typeface="Times New Roman"/>
              </a:rPr>
              <a:t> reformer</a:t>
            </a:r>
            <a:endParaRPr lang="sv-SE" dirty="0" smtClean="0">
              <a:latin typeface="Times New Roman"/>
              <a:ea typeface="Kai"/>
              <a:cs typeface="Times New Roman"/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94" y="488936"/>
            <a:ext cx="4509036" cy="588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544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5195243" y="292284"/>
            <a:ext cx="38557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smtClean="0">
                <a:latin typeface="Times New Roman"/>
                <a:ea typeface="Kai"/>
                <a:cs typeface="Times New Roman"/>
              </a:rPr>
              <a:t>Kulturrevolutionen </a:t>
            </a:r>
            <a:r>
              <a:rPr lang="zh-CN" altLang="en-US" sz="2000" dirty="0" smtClean="0">
                <a:latin typeface="Times New Roman"/>
                <a:ea typeface="Kai"/>
                <a:cs typeface="Times New Roman"/>
              </a:rPr>
              <a:t>文化大革命</a:t>
            </a:r>
            <a:r>
              <a:rPr lang="en-US" altLang="zh-CN" sz="2000" dirty="0" smtClean="0">
                <a:latin typeface="Times New Roman"/>
                <a:ea typeface="Kai"/>
                <a:cs typeface="Times New Roman"/>
              </a:rPr>
              <a:t> </a:t>
            </a:r>
            <a:r>
              <a:rPr lang="sv-SE" sz="2000" dirty="0" smtClean="0">
                <a:latin typeface="Times New Roman"/>
                <a:ea typeface="Kai"/>
                <a:cs typeface="Times New Roman"/>
              </a:rPr>
              <a:t>(</a:t>
            </a:r>
            <a:r>
              <a:rPr lang="sv-SE" sz="2000" i="1" dirty="0" smtClean="0">
                <a:latin typeface="Times New Roman"/>
                <a:ea typeface="Kai"/>
                <a:cs typeface="Times New Roman"/>
              </a:rPr>
              <a:t>w</a:t>
            </a:r>
            <a:r>
              <a:rPr lang="sv-SE" sz="2000" i="1" dirty="0" smtClean="0">
                <a:effectLst/>
                <a:latin typeface="Times New Roman"/>
                <a:ea typeface="Kai"/>
                <a:cs typeface="Times New Roman"/>
              </a:rPr>
              <a:t>énhuà </a:t>
            </a:r>
            <a:r>
              <a:rPr lang="sv-SE" sz="2000" i="1" dirty="0" err="1" smtClean="0">
                <a:effectLst/>
                <a:latin typeface="Times New Roman"/>
                <a:ea typeface="Kai"/>
                <a:cs typeface="Times New Roman"/>
              </a:rPr>
              <a:t>dàgémìng</a:t>
            </a:r>
            <a:r>
              <a:rPr lang="sv-SE" sz="2000" dirty="0" smtClean="0">
                <a:latin typeface="Times New Roman"/>
                <a:ea typeface="Kai"/>
                <a:cs typeface="Times New Roman"/>
              </a:rPr>
              <a:t>), 1966-1969/71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4" y="0"/>
            <a:ext cx="4826087" cy="6870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410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5195243" y="292284"/>
            <a:ext cx="3855742" cy="3477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smtClean="0">
                <a:latin typeface="Times New Roman"/>
                <a:ea typeface="Kai"/>
                <a:cs typeface="Times New Roman"/>
              </a:rPr>
              <a:t>Första femårsplanen </a:t>
            </a:r>
            <a:r>
              <a:rPr lang="sv-SE" sz="2000" dirty="0" err="1" smtClean="0">
                <a:latin typeface="Times New Roman"/>
                <a:ea typeface="Kai"/>
                <a:cs typeface="Times New Roman"/>
              </a:rPr>
              <a:t>五年计划</a:t>
            </a:r>
            <a:r>
              <a:rPr lang="sv-SE" sz="2000" dirty="0" smtClean="0">
                <a:latin typeface="Times New Roman"/>
                <a:ea typeface="Kai"/>
                <a:cs typeface="Times New Roman"/>
              </a:rPr>
              <a:t> (</a:t>
            </a:r>
            <a:r>
              <a:rPr lang="sv-SE" sz="2000" i="1" dirty="0" err="1">
                <a:latin typeface="Times New Roman"/>
                <a:ea typeface="Kai"/>
                <a:cs typeface="Times New Roman"/>
              </a:rPr>
              <a:t>w</a:t>
            </a:r>
            <a:r>
              <a:rPr lang="sv-SE" sz="2000" i="1" dirty="0" err="1" smtClean="0">
                <a:effectLst/>
                <a:latin typeface="Times New Roman"/>
                <a:ea typeface="Kai"/>
                <a:cs typeface="Times New Roman"/>
              </a:rPr>
              <a:t>ǔ</a:t>
            </a:r>
            <a:r>
              <a:rPr lang="sv-SE" sz="2000" i="1" dirty="0" smtClean="0">
                <a:effectLst/>
                <a:latin typeface="Times New Roman"/>
                <a:ea typeface="Kai"/>
                <a:cs typeface="Times New Roman"/>
              </a:rPr>
              <a:t> </a:t>
            </a:r>
            <a:r>
              <a:rPr lang="sv-SE" sz="2000" i="1" dirty="0" err="1" smtClean="0">
                <a:effectLst/>
                <a:latin typeface="Times New Roman"/>
                <a:ea typeface="Kai"/>
                <a:cs typeface="Times New Roman"/>
              </a:rPr>
              <a:t>nián</a:t>
            </a:r>
            <a:r>
              <a:rPr lang="sv-SE" sz="2000" i="1" dirty="0" smtClean="0">
                <a:effectLst/>
                <a:latin typeface="Times New Roman"/>
                <a:ea typeface="Kai"/>
                <a:cs typeface="Times New Roman"/>
              </a:rPr>
              <a:t> </a:t>
            </a:r>
            <a:r>
              <a:rPr lang="sv-SE" sz="2000" i="1" dirty="0" err="1" smtClean="0">
                <a:effectLst/>
                <a:latin typeface="Times New Roman"/>
                <a:ea typeface="Kai"/>
                <a:cs typeface="Times New Roman"/>
              </a:rPr>
              <a:t>jìhuà</a:t>
            </a:r>
            <a:r>
              <a:rPr lang="sv-SE" sz="2000" dirty="0" smtClean="0">
                <a:latin typeface="Times New Roman"/>
                <a:ea typeface="Kai"/>
                <a:cs typeface="Times New Roman"/>
              </a:rPr>
              <a:t>), 1953-1957</a:t>
            </a:r>
          </a:p>
          <a:p>
            <a:endParaRPr lang="sv-SE" dirty="0" smtClean="0">
              <a:latin typeface="Times New Roman"/>
              <a:ea typeface="Kai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r>
              <a:rPr lang="sv-SE" dirty="0" smtClean="0">
                <a:latin typeface="Times New Roman"/>
                <a:ea typeface="Kai"/>
                <a:cs typeface="Times New Roman"/>
              </a:rPr>
              <a:t>Bygga upp industrin</a:t>
            </a:r>
          </a:p>
          <a:p>
            <a:pPr marL="285750" indent="-285750">
              <a:buFont typeface="Arial"/>
              <a:buChar char="•"/>
            </a:pPr>
            <a:r>
              <a:rPr lang="sv-SE" dirty="0" smtClean="0">
                <a:latin typeface="Times New Roman"/>
                <a:ea typeface="Kai"/>
                <a:cs typeface="Times New Roman"/>
              </a:rPr>
              <a:t>Utveckla jordbrukskooperativ </a:t>
            </a:r>
          </a:p>
          <a:p>
            <a:endParaRPr lang="sv-SE" dirty="0">
              <a:latin typeface="Times New Roman"/>
              <a:ea typeface="Kai"/>
              <a:cs typeface="Times New Roman"/>
            </a:endParaRPr>
          </a:p>
          <a:p>
            <a:r>
              <a:rPr lang="sv-SE" dirty="0" smtClean="0">
                <a:latin typeface="Times New Roman"/>
                <a:ea typeface="Kai"/>
                <a:cs typeface="Times New Roman"/>
              </a:rPr>
              <a:t>Två problem: </a:t>
            </a:r>
          </a:p>
          <a:p>
            <a:r>
              <a:rPr lang="sv-SE" dirty="0" smtClean="0">
                <a:latin typeface="Times New Roman"/>
                <a:ea typeface="Kai"/>
                <a:cs typeface="Times New Roman"/>
              </a:rPr>
              <a:t>Jordbruket höll inte jämna steg med industrin</a:t>
            </a:r>
          </a:p>
          <a:p>
            <a:r>
              <a:rPr lang="sv-SE" dirty="0" smtClean="0">
                <a:latin typeface="Times New Roman"/>
                <a:ea typeface="Kai"/>
                <a:cs typeface="Times New Roman"/>
              </a:rPr>
              <a:t>Ekonomin höll inte</a:t>
            </a:r>
          </a:p>
          <a:p>
            <a:endParaRPr lang="sv-SE" dirty="0" smtClean="0">
              <a:latin typeface="Times New Roman"/>
              <a:ea typeface="Kai"/>
              <a:cs typeface="Times New Roman"/>
            </a:endParaRPr>
          </a:p>
          <a:p>
            <a:endParaRPr lang="sv-SE" dirty="0" smtClean="0">
              <a:latin typeface="Times New Roman"/>
              <a:ea typeface="Kai"/>
              <a:cs typeface="Times New Roman"/>
            </a:endParaRPr>
          </a:p>
        </p:txBody>
      </p:sp>
      <p:pic>
        <p:nvPicPr>
          <p:cNvPr id="5" name="Bildobjekt 4" descr="People's_commone_canteen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4813" y="14768"/>
            <a:ext cx="6461104" cy="682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241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5195243" y="292284"/>
            <a:ext cx="3855742" cy="5816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smtClean="0">
                <a:latin typeface="Times New Roman"/>
                <a:ea typeface="Kai"/>
                <a:cs typeface="Times New Roman"/>
              </a:rPr>
              <a:t>Första femårsplanen </a:t>
            </a:r>
            <a:r>
              <a:rPr lang="sv-SE" sz="2000" dirty="0" err="1" smtClean="0">
                <a:latin typeface="Times New Roman"/>
                <a:ea typeface="Kai"/>
                <a:cs typeface="Times New Roman"/>
              </a:rPr>
              <a:t>五年计划</a:t>
            </a:r>
            <a:r>
              <a:rPr lang="sv-SE" sz="2000" dirty="0" smtClean="0">
                <a:latin typeface="Times New Roman"/>
                <a:ea typeface="Kai"/>
                <a:cs typeface="Times New Roman"/>
              </a:rPr>
              <a:t> (</a:t>
            </a:r>
            <a:r>
              <a:rPr lang="sv-SE" sz="2000" i="1" dirty="0" err="1">
                <a:latin typeface="Times New Roman"/>
                <a:ea typeface="Kai"/>
                <a:cs typeface="Times New Roman"/>
              </a:rPr>
              <a:t>w</a:t>
            </a:r>
            <a:r>
              <a:rPr lang="sv-SE" sz="2000" i="1" dirty="0" err="1" smtClean="0">
                <a:effectLst/>
                <a:latin typeface="Times New Roman"/>
                <a:ea typeface="Kai"/>
                <a:cs typeface="Times New Roman"/>
              </a:rPr>
              <a:t>ǔ</a:t>
            </a:r>
            <a:r>
              <a:rPr lang="sv-SE" sz="2000" i="1" dirty="0" smtClean="0">
                <a:effectLst/>
                <a:latin typeface="Times New Roman"/>
                <a:ea typeface="Kai"/>
                <a:cs typeface="Times New Roman"/>
              </a:rPr>
              <a:t> </a:t>
            </a:r>
            <a:r>
              <a:rPr lang="sv-SE" sz="2000" i="1" dirty="0" err="1" smtClean="0">
                <a:effectLst/>
                <a:latin typeface="Times New Roman"/>
                <a:ea typeface="Kai"/>
                <a:cs typeface="Times New Roman"/>
              </a:rPr>
              <a:t>nián</a:t>
            </a:r>
            <a:r>
              <a:rPr lang="sv-SE" sz="2000" i="1" dirty="0" smtClean="0">
                <a:effectLst/>
                <a:latin typeface="Times New Roman"/>
                <a:ea typeface="Kai"/>
                <a:cs typeface="Times New Roman"/>
              </a:rPr>
              <a:t> </a:t>
            </a:r>
            <a:r>
              <a:rPr lang="sv-SE" sz="2000" i="1" dirty="0" err="1" smtClean="0">
                <a:effectLst/>
                <a:latin typeface="Times New Roman"/>
                <a:ea typeface="Kai"/>
                <a:cs typeface="Times New Roman"/>
              </a:rPr>
              <a:t>jìhuà</a:t>
            </a:r>
            <a:r>
              <a:rPr lang="sv-SE" sz="2000" dirty="0" smtClean="0">
                <a:latin typeface="Times New Roman"/>
                <a:ea typeface="Kai"/>
                <a:cs typeface="Times New Roman"/>
              </a:rPr>
              <a:t>), 1953-1957</a:t>
            </a:r>
          </a:p>
          <a:p>
            <a:endParaRPr lang="sv-SE" dirty="0" smtClean="0">
              <a:latin typeface="Times New Roman"/>
              <a:ea typeface="Kai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r>
              <a:rPr lang="sv-SE" dirty="0" smtClean="0">
                <a:latin typeface="Times New Roman"/>
                <a:ea typeface="Kai"/>
                <a:cs typeface="Times New Roman"/>
              </a:rPr>
              <a:t>Bygga upp industrin</a:t>
            </a:r>
          </a:p>
          <a:p>
            <a:pPr marL="285750" indent="-285750">
              <a:buFont typeface="Arial"/>
              <a:buChar char="•"/>
            </a:pPr>
            <a:r>
              <a:rPr lang="sv-SE" dirty="0" smtClean="0">
                <a:latin typeface="Times New Roman"/>
                <a:ea typeface="Kai"/>
                <a:cs typeface="Times New Roman"/>
              </a:rPr>
              <a:t>Utveckla jordbrukskooperativ </a:t>
            </a:r>
          </a:p>
          <a:p>
            <a:endParaRPr lang="sv-SE" dirty="0">
              <a:latin typeface="Times New Roman"/>
              <a:ea typeface="Kai"/>
              <a:cs typeface="Times New Roman"/>
            </a:endParaRPr>
          </a:p>
          <a:p>
            <a:r>
              <a:rPr lang="sv-SE" dirty="0" smtClean="0">
                <a:latin typeface="Times New Roman"/>
                <a:ea typeface="Kai"/>
                <a:cs typeface="Times New Roman"/>
              </a:rPr>
              <a:t>Två problem: </a:t>
            </a:r>
          </a:p>
          <a:p>
            <a:r>
              <a:rPr lang="sv-SE" dirty="0" smtClean="0">
                <a:latin typeface="Times New Roman"/>
                <a:ea typeface="Kai"/>
                <a:cs typeface="Times New Roman"/>
              </a:rPr>
              <a:t>Jordbruket höll inte jämna steg med industrin</a:t>
            </a:r>
          </a:p>
          <a:p>
            <a:r>
              <a:rPr lang="sv-SE" dirty="0" smtClean="0">
                <a:latin typeface="Times New Roman"/>
                <a:ea typeface="Kai"/>
                <a:cs typeface="Times New Roman"/>
              </a:rPr>
              <a:t>Ekonomin höll inte</a:t>
            </a:r>
          </a:p>
          <a:p>
            <a:endParaRPr lang="sv-SE" dirty="0">
              <a:latin typeface="Times New Roman"/>
              <a:ea typeface="Kai"/>
              <a:cs typeface="Times New Roman"/>
            </a:endParaRPr>
          </a:p>
          <a:p>
            <a:r>
              <a:rPr lang="sv-SE" sz="2000" dirty="0" smtClean="0">
                <a:latin typeface="Times New Roman"/>
                <a:ea typeface="Kai"/>
                <a:cs typeface="Times New Roman"/>
              </a:rPr>
              <a:t>Kampanjen för att bekämpa kontrarevolutionära element </a:t>
            </a:r>
            <a:r>
              <a:rPr lang="sv-SE" sz="2000" dirty="0" err="1" smtClean="0">
                <a:latin typeface="Times New Roman"/>
                <a:ea typeface="Kai"/>
                <a:cs typeface="Times New Roman"/>
              </a:rPr>
              <a:t>镇压反革命</a:t>
            </a:r>
            <a:r>
              <a:rPr lang="sv-SE" sz="2000" dirty="0" smtClean="0">
                <a:latin typeface="Times New Roman"/>
                <a:ea typeface="Kai"/>
                <a:cs typeface="Times New Roman"/>
              </a:rPr>
              <a:t> (</a:t>
            </a:r>
            <a:r>
              <a:rPr lang="sv-SE" sz="2000" i="1" dirty="0" err="1">
                <a:latin typeface="Times New Roman"/>
                <a:ea typeface="Kai"/>
                <a:cs typeface="Times New Roman"/>
              </a:rPr>
              <a:t>z</a:t>
            </a:r>
            <a:r>
              <a:rPr lang="sv-SE" sz="2000" i="1" dirty="0" err="1" smtClean="0">
                <a:effectLst/>
                <a:latin typeface="Times New Roman"/>
                <a:ea typeface="Kai"/>
                <a:cs typeface="Times New Roman"/>
              </a:rPr>
              <a:t>hènyā</a:t>
            </a:r>
            <a:r>
              <a:rPr lang="sv-SE" sz="2000" i="1" dirty="0" smtClean="0">
                <a:effectLst/>
                <a:latin typeface="Times New Roman"/>
                <a:ea typeface="Kai"/>
                <a:cs typeface="Times New Roman"/>
              </a:rPr>
              <a:t> </a:t>
            </a:r>
            <a:r>
              <a:rPr lang="sv-SE" sz="2000" i="1" dirty="0" err="1" smtClean="0">
                <a:effectLst/>
                <a:latin typeface="Times New Roman"/>
                <a:ea typeface="Kai"/>
                <a:cs typeface="Times New Roman"/>
              </a:rPr>
              <a:t>fǎngémìng</a:t>
            </a:r>
            <a:r>
              <a:rPr lang="sv-SE" sz="2000" dirty="0" smtClean="0">
                <a:latin typeface="Times New Roman"/>
                <a:ea typeface="Kai"/>
                <a:cs typeface="Times New Roman"/>
              </a:rPr>
              <a:t>)</a:t>
            </a:r>
          </a:p>
          <a:p>
            <a:endParaRPr lang="sv-SE" sz="2000" dirty="0">
              <a:latin typeface="Times New Roman"/>
              <a:ea typeface="Kai"/>
              <a:cs typeface="Times New Roman"/>
            </a:endParaRPr>
          </a:p>
          <a:p>
            <a:r>
              <a:rPr lang="sv-SE" dirty="0" smtClean="0">
                <a:latin typeface="Times New Roman"/>
                <a:ea typeface="Kai"/>
                <a:cs typeface="Times New Roman"/>
              </a:rPr>
              <a:t>Kommunistpartiets första kampanj mot oppositionella element</a:t>
            </a:r>
          </a:p>
          <a:p>
            <a:endParaRPr lang="sv-SE" dirty="0" smtClean="0">
              <a:latin typeface="Times New Roman"/>
              <a:ea typeface="Kai"/>
              <a:cs typeface="Times New Roman"/>
            </a:endParaRPr>
          </a:p>
          <a:p>
            <a:endParaRPr lang="sv-SE" dirty="0" smtClean="0">
              <a:latin typeface="Times New Roman"/>
              <a:ea typeface="Kai"/>
              <a:cs typeface="Times New Roman"/>
            </a:endParaRPr>
          </a:p>
          <a:p>
            <a:endParaRPr lang="sv-SE" dirty="0" smtClean="0">
              <a:latin typeface="Times New Roman"/>
              <a:ea typeface="Kai"/>
              <a:cs typeface="Times New Roman"/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2" y="29536"/>
            <a:ext cx="4701565" cy="682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262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5195243" y="292284"/>
            <a:ext cx="3855742" cy="5816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smtClean="0">
                <a:latin typeface="Times New Roman"/>
                <a:ea typeface="Kai"/>
                <a:cs typeface="Times New Roman"/>
              </a:rPr>
              <a:t>Första femårsplanen </a:t>
            </a:r>
            <a:r>
              <a:rPr lang="sv-SE" sz="2000" dirty="0" err="1" smtClean="0">
                <a:latin typeface="Times New Roman"/>
                <a:ea typeface="Kai"/>
                <a:cs typeface="Times New Roman"/>
              </a:rPr>
              <a:t>五年计划</a:t>
            </a:r>
            <a:r>
              <a:rPr lang="sv-SE" sz="2000" dirty="0" smtClean="0">
                <a:latin typeface="Times New Roman"/>
                <a:ea typeface="Kai"/>
                <a:cs typeface="Times New Roman"/>
              </a:rPr>
              <a:t> (</a:t>
            </a:r>
            <a:r>
              <a:rPr lang="sv-SE" sz="2000" i="1" dirty="0" err="1">
                <a:latin typeface="Times New Roman"/>
                <a:ea typeface="Kai"/>
                <a:cs typeface="Times New Roman"/>
              </a:rPr>
              <a:t>w</a:t>
            </a:r>
            <a:r>
              <a:rPr lang="sv-SE" sz="2000" i="1" dirty="0" err="1" smtClean="0">
                <a:effectLst/>
                <a:latin typeface="Times New Roman"/>
                <a:ea typeface="Kai"/>
                <a:cs typeface="Times New Roman"/>
              </a:rPr>
              <a:t>ǔ</a:t>
            </a:r>
            <a:r>
              <a:rPr lang="sv-SE" sz="2000" i="1" dirty="0" smtClean="0">
                <a:effectLst/>
                <a:latin typeface="Times New Roman"/>
                <a:ea typeface="Kai"/>
                <a:cs typeface="Times New Roman"/>
              </a:rPr>
              <a:t> </a:t>
            </a:r>
            <a:r>
              <a:rPr lang="sv-SE" sz="2000" i="1" dirty="0" err="1" smtClean="0">
                <a:effectLst/>
                <a:latin typeface="Times New Roman"/>
                <a:ea typeface="Kai"/>
                <a:cs typeface="Times New Roman"/>
              </a:rPr>
              <a:t>nián</a:t>
            </a:r>
            <a:r>
              <a:rPr lang="sv-SE" sz="2000" i="1" dirty="0" smtClean="0">
                <a:effectLst/>
                <a:latin typeface="Times New Roman"/>
                <a:ea typeface="Kai"/>
                <a:cs typeface="Times New Roman"/>
              </a:rPr>
              <a:t> </a:t>
            </a:r>
            <a:r>
              <a:rPr lang="sv-SE" sz="2000" i="1" dirty="0" err="1" smtClean="0">
                <a:effectLst/>
                <a:latin typeface="Times New Roman"/>
                <a:ea typeface="Kai"/>
                <a:cs typeface="Times New Roman"/>
              </a:rPr>
              <a:t>jìhuà</a:t>
            </a:r>
            <a:r>
              <a:rPr lang="sv-SE" sz="2000" dirty="0" smtClean="0">
                <a:latin typeface="Times New Roman"/>
                <a:ea typeface="Kai"/>
                <a:cs typeface="Times New Roman"/>
              </a:rPr>
              <a:t>), 1953-1957</a:t>
            </a:r>
          </a:p>
          <a:p>
            <a:endParaRPr lang="sv-SE" dirty="0" smtClean="0">
              <a:latin typeface="Times New Roman"/>
              <a:ea typeface="Kai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r>
              <a:rPr lang="sv-SE" dirty="0" smtClean="0">
                <a:latin typeface="Times New Roman"/>
                <a:ea typeface="Kai"/>
                <a:cs typeface="Times New Roman"/>
              </a:rPr>
              <a:t>Bygga upp industrin</a:t>
            </a:r>
          </a:p>
          <a:p>
            <a:pPr marL="285750" indent="-285750">
              <a:buFont typeface="Arial"/>
              <a:buChar char="•"/>
            </a:pPr>
            <a:r>
              <a:rPr lang="sv-SE" dirty="0" smtClean="0">
                <a:latin typeface="Times New Roman"/>
                <a:ea typeface="Kai"/>
                <a:cs typeface="Times New Roman"/>
              </a:rPr>
              <a:t>Utveckla jordbrukskooperativ </a:t>
            </a:r>
          </a:p>
          <a:p>
            <a:endParaRPr lang="sv-SE" dirty="0">
              <a:latin typeface="Times New Roman"/>
              <a:ea typeface="Kai"/>
              <a:cs typeface="Times New Roman"/>
            </a:endParaRPr>
          </a:p>
          <a:p>
            <a:r>
              <a:rPr lang="sv-SE" dirty="0" smtClean="0">
                <a:latin typeface="Times New Roman"/>
                <a:ea typeface="Kai"/>
                <a:cs typeface="Times New Roman"/>
              </a:rPr>
              <a:t>Två problem: </a:t>
            </a:r>
          </a:p>
          <a:p>
            <a:r>
              <a:rPr lang="sv-SE" dirty="0" smtClean="0">
                <a:latin typeface="Times New Roman"/>
                <a:ea typeface="Kai"/>
                <a:cs typeface="Times New Roman"/>
              </a:rPr>
              <a:t>Jordbruket höll inte jämna steg med industrin</a:t>
            </a:r>
          </a:p>
          <a:p>
            <a:r>
              <a:rPr lang="sv-SE" dirty="0" smtClean="0">
                <a:latin typeface="Times New Roman"/>
                <a:ea typeface="Kai"/>
                <a:cs typeface="Times New Roman"/>
              </a:rPr>
              <a:t>Ekonomin höll inte</a:t>
            </a:r>
          </a:p>
          <a:p>
            <a:endParaRPr lang="sv-SE" dirty="0">
              <a:latin typeface="Times New Roman"/>
              <a:ea typeface="Kai"/>
              <a:cs typeface="Times New Roman"/>
            </a:endParaRPr>
          </a:p>
          <a:p>
            <a:r>
              <a:rPr lang="sv-SE" sz="2000" dirty="0" smtClean="0">
                <a:latin typeface="Times New Roman"/>
                <a:ea typeface="Kai"/>
                <a:cs typeface="Times New Roman"/>
              </a:rPr>
              <a:t>Kampanjen för att bekämpa kontrarevolutionära element </a:t>
            </a:r>
            <a:r>
              <a:rPr lang="sv-SE" sz="2000" dirty="0" err="1" smtClean="0">
                <a:latin typeface="Times New Roman"/>
                <a:ea typeface="Kai"/>
                <a:cs typeface="Times New Roman"/>
              </a:rPr>
              <a:t>镇压反革命</a:t>
            </a:r>
            <a:r>
              <a:rPr lang="sv-SE" sz="2000" dirty="0" smtClean="0">
                <a:latin typeface="Times New Roman"/>
                <a:ea typeface="Kai"/>
                <a:cs typeface="Times New Roman"/>
              </a:rPr>
              <a:t> (</a:t>
            </a:r>
            <a:r>
              <a:rPr lang="sv-SE" sz="2000" i="1" dirty="0" err="1">
                <a:latin typeface="Times New Roman"/>
                <a:ea typeface="Kai"/>
                <a:cs typeface="Times New Roman"/>
              </a:rPr>
              <a:t>z</a:t>
            </a:r>
            <a:r>
              <a:rPr lang="sv-SE" sz="2000" i="1" dirty="0" err="1" smtClean="0">
                <a:effectLst/>
                <a:latin typeface="Times New Roman"/>
                <a:ea typeface="Kai"/>
                <a:cs typeface="Times New Roman"/>
              </a:rPr>
              <a:t>hènyā</a:t>
            </a:r>
            <a:r>
              <a:rPr lang="sv-SE" sz="2000" i="1" dirty="0" smtClean="0">
                <a:effectLst/>
                <a:latin typeface="Times New Roman"/>
                <a:ea typeface="Kai"/>
                <a:cs typeface="Times New Roman"/>
              </a:rPr>
              <a:t> </a:t>
            </a:r>
            <a:r>
              <a:rPr lang="sv-SE" sz="2000" i="1" dirty="0" err="1" smtClean="0">
                <a:effectLst/>
                <a:latin typeface="Times New Roman"/>
                <a:ea typeface="Kai"/>
                <a:cs typeface="Times New Roman"/>
              </a:rPr>
              <a:t>fǎngémìng</a:t>
            </a:r>
            <a:r>
              <a:rPr lang="sv-SE" sz="2000" dirty="0" smtClean="0">
                <a:latin typeface="Times New Roman"/>
                <a:ea typeface="Kai"/>
                <a:cs typeface="Times New Roman"/>
              </a:rPr>
              <a:t>)</a:t>
            </a:r>
          </a:p>
          <a:p>
            <a:endParaRPr lang="sv-SE" sz="2000" dirty="0">
              <a:latin typeface="Times New Roman"/>
              <a:ea typeface="Kai"/>
              <a:cs typeface="Times New Roman"/>
            </a:endParaRPr>
          </a:p>
          <a:p>
            <a:r>
              <a:rPr lang="sv-SE" dirty="0" smtClean="0">
                <a:latin typeface="Times New Roman"/>
                <a:ea typeface="Kai"/>
                <a:cs typeface="Times New Roman"/>
              </a:rPr>
              <a:t>Kommunistpartiets första kampanj mot oppositionella element</a:t>
            </a:r>
          </a:p>
          <a:p>
            <a:endParaRPr lang="sv-SE" dirty="0" smtClean="0">
              <a:latin typeface="Times New Roman"/>
              <a:ea typeface="Kai"/>
              <a:cs typeface="Times New Roman"/>
            </a:endParaRPr>
          </a:p>
          <a:p>
            <a:endParaRPr lang="sv-SE" dirty="0" smtClean="0">
              <a:latin typeface="Times New Roman"/>
              <a:ea typeface="Kai"/>
              <a:cs typeface="Times New Roman"/>
            </a:endParaRPr>
          </a:p>
          <a:p>
            <a:endParaRPr lang="sv-SE" dirty="0" smtClean="0">
              <a:latin typeface="Times New Roman"/>
              <a:ea typeface="Kai"/>
              <a:cs typeface="Times New Roman"/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2" y="59074"/>
            <a:ext cx="4701565" cy="6754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799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5195243" y="292284"/>
            <a:ext cx="385574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Times New Roman"/>
                <a:ea typeface="Kai"/>
                <a:cs typeface="Times New Roman"/>
              </a:rPr>
              <a:t>Liu </a:t>
            </a:r>
            <a:r>
              <a:rPr lang="sv-SE" dirty="0" err="1" smtClean="0">
                <a:latin typeface="Times New Roman"/>
                <a:ea typeface="Kai"/>
                <a:cs typeface="Times New Roman"/>
              </a:rPr>
              <a:t>Shaoqi</a:t>
            </a:r>
            <a:r>
              <a:rPr lang="sv-SE" dirty="0" smtClean="0">
                <a:latin typeface="Times New Roman"/>
                <a:ea typeface="Kai"/>
                <a:cs typeface="Times New Roman"/>
              </a:rPr>
              <a:t> </a:t>
            </a:r>
            <a:r>
              <a:rPr lang="zh-TW" altLang="en-US" dirty="0" smtClean="0">
                <a:latin typeface="Times New Roman"/>
                <a:ea typeface="Kai"/>
                <a:cs typeface="Times New Roman"/>
              </a:rPr>
              <a:t>刘少奇</a:t>
            </a:r>
            <a:r>
              <a:rPr lang="en-US" altLang="zh-TW" dirty="0" smtClean="0">
                <a:latin typeface="Times New Roman"/>
                <a:ea typeface="Kai"/>
                <a:cs typeface="Times New Roman"/>
              </a:rPr>
              <a:t> (</a:t>
            </a:r>
            <a:r>
              <a:rPr lang="en-US" i="1" dirty="0" smtClean="0">
                <a:latin typeface="Times New Roman"/>
                <a:ea typeface="Kai"/>
                <a:cs typeface="Times New Roman"/>
              </a:rPr>
              <a:t>liú </a:t>
            </a:r>
            <a:r>
              <a:rPr lang="en-US" i="1" dirty="0" err="1">
                <a:latin typeface="Times New Roman"/>
                <a:ea typeface="Kai"/>
                <a:cs typeface="Times New Roman"/>
              </a:rPr>
              <a:t>s</a:t>
            </a:r>
            <a:r>
              <a:rPr lang="en-US" i="1" dirty="0" err="1" smtClean="0">
                <a:latin typeface="Times New Roman"/>
                <a:ea typeface="Kai"/>
                <a:cs typeface="Times New Roman"/>
              </a:rPr>
              <a:t>hàoqí</a:t>
            </a:r>
            <a:r>
              <a:rPr lang="en-US" altLang="zh-TW" dirty="0" smtClean="0">
                <a:latin typeface="Times New Roman"/>
                <a:ea typeface="Kai"/>
                <a:cs typeface="Times New Roman"/>
              </a:rPr>
              <a:t>), 1898-1969</a:t>
            </a:r>
            <a:r>
              <a:rPr lang="sv-SE" dirty="0" smtClean="0">
                <a:latin typeface="Times New Roman"/>
                <a:ea typeface="Kai"/>
                <a:cs typeface="Times New Roman"/>
              </a:rPr>
              <a:t> </a:t>
            </a:r>
          </a:p>
          <a:p>
            <a:endParaRPr lang="sv-SE" dirty="0" smtClean="0">
              <a:latin typeface="Times New Roman"/>
              <a:ea typeface="Kai"/>
              <a:cs typeface="Times New Roman"/>
            </a:endParaRPr>
          </a:p>
          <a:p>
            <a:r>
              <a:rPr lang="sv-SE" dirty="0" smtClean="0">
                <a:latin typeface="Times New Roman"/>
                <a:ea typeface="Kai"/>
                <a:cs typeface="Times New Roman"/>
              </a:rPr>
              <a:t>Säkerhetsbyrån </a:t>
            </a:r>
            <a:r>
              <a:rPr lang="sv-SE" dirty="0" err="1" smtClean="0">
                <a:latin typeface="Times New Roman"/>
                <a:ea typeface="Kai"/>
                <a:cs typeface="Times New Roman"/>
              </a:rPr>
              <a:t>公安局</a:t>
            </a:r>
            <a:r>
              <a:rPr lang="sv-SE" dirty="0" smtClean="0">
                <a:latin typeface="Times New Roman"/>
                <a:ea typeface="Kai"/>
                <a:cs typeface="Times New Roman"/>
              </a:rPr>
              <a:t> (</a:t>
            </a:r>
            <a:r>
              <a:rPr lang="sv-SE" i="1" dirty="0" err="1">
                <a:latin typeface="Times New Roman"/>
                <a:ea typeface="Kai"/>
                <a:cs typeface="Times New Roman"/>
              </a:rPr>
              <a:t>g</a:t>
            </a:r>
            <a:r>
              <a:rPr lang="sv-SE" i="1" dirty="0" err="1" smtClean="0">
                <a:effectLst/>
                <a:latin typeface="Times New Roman"/>
                <a:ea typeface="Kai"/>
                <a:cs typeface="Times New Roman"/>
              </a:rPr>
              <a:t>ōng'ān</a:t>
            </a:r>
            <a:r>
              <a:rPr lang="sv-SE" i="1" dirty="0" smtClean="0">
                <a:effectLst/>
                <a:latin typeface="Times New Roman"/>
                <a:ea typeface="Kai"/>
                <a:cs typeface="Times New Roman"/>
              </a:rPr>
              <a:t> </a:t>
            </a:r>
            <a:r>
              <a:rPr lang="sv-SE" i="1" dirty="0" err="1" smtClean="0">
                <a:effectLst/>
                <a:latin typeface="Times New Roman"/>
                <a:ea typeface="Kai"/>
                <a:cs typeface="Times New Roman"/>
              </a:rPr>
              <a:t>jú</a:t>
            </a:r>
            <a:r>
              <a:rPr lang="sv-SE" dirty="0" smtClean="0">
                <a:latin typeface="Times New Roman"/>
                <a:ea typeface="Kai"/>
                <a:cs typeface="Times New Roman"/>
              </a:rPr>
              <a:t>) börjar lista Nationalistsympatisörer</a:t>
            </a:r>
          </a:p>
          <a:p>
            <a:endParaRPr lang="sv-SE" dirty="0" smtClean="0">
              <a:latin typeface="Times New Roman"/>
              <a:ea typeface="Kai"/>
              <a:cs typeface="Times New Roman"/>
            </a:endParaRPr>
          </a:p>
          <a:p>
            <a:endParaRPr lang="sv-SE" dirty="0">
              <a:latin typeface="Times New Roman"/>
              <a:ea typeface="Kai"/>
              <a:cs typeface="Times New Roman"/>
            </a:endParaRPr>
          </a:p>
          <a:p>
            <a:endParaRPr lang="sv-SE" dirty="0" smtClean="0">
              <a:latin typeface="Times New Roman"/>
              <a:ea typeface="Kai"/>
              <a:cs typeface="Times New Roman"/>
            </a:endParaRPr>
          </a:p>
          <a:p>
            <a:r>
              <a:rPr lang="sv-SE" dirty="0" smtClean="0">
                <a:latin typeface="Times New Roman"/>
                <a:ea typeface="Kai"/>
                <a:cs typeface="Times New Roman"/>
              </a:rPr>
              <a:t> 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103" y="103377"/>
            <a:ext cx="5007601" cy="6749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538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5195243" y="292284"/>
            <a:ext cx="3855742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Times New Roman"/>
                <a:ea typeface="Kai"/>
                <a:cs typeface="Times New Roman"/>
              </a:rPr>
              <a:t>Liu </a:t>
            </a:r>
            <a:r>
              <a:rPr lang="sv-SE" dirty="0" err="1" smtClean="0">
                <a:latin typeface="Times New Roman"/>
                <a:ea typeface="Kai"/>
                <a:cs typeface="Times New Roman"/>
              </a:rPr>
              <a:t>Shaoqi</a:t>
            </a:r>
            <a:r>
              <a:rPr lang="sv-SE" dirty="0" smtClean="0">
                <a:latin typeface="Times New Roman"/>
                <a:ea typeface="Kai"/>
                <a:cs typeface="Times New Roman"/>
              </a:rPr>
              <a:t> </a:t>
            </a:r>
            <a:r>
              <a:rPr lang="zh-TW" altLang="en-US" dirty="0" smtClean="0">
                <a:latin typeface="Times New Roman"/>
                <a:ea typeface="Kai"/>
                <a:cs typeface="Times New Roman"/>
              </a:rPr>
              <a:t>刘少奇</a:t>
            </a:r>
            <a:r>
              <a:rPr lang="en-US" altLang="zh-TW" dirty="0" smtClean="0">
                <a:latin typeface="Times New Roman"/>
                <a:ea typeface="Kai"/>
                <a:cs typeface="Times New Roman"/>
              </a:rPr>
              <a:t> (</a:t>
            </a:r>
            <a:r>
              <a:rPr lang="en-US" i="1" dirty="0" smtClean="0">
                <a:latin typeface="Times New Roman"/>
                <a:ea typeface="Kai"/>
                <a:cs typeface="Times New Roman"/>
              </a:rPr>
              <a:t>liú </a:t>
            </a:r>
            <a:r>
              <a:rPr lang="en-US" i="1" dirty="0" err="1">
                <a:latin typeface="Times New Roman"/>
                <a:ea typeface="Kai"/>
                <a:cs typeface="Times New Roman"/>
              </a:rPr>
              <a:t>s</a:t>
            </a:r>
            <a:r>
              <a:rPr lang="en-US" i="1" dirty="0" err="1" smtClean="0">
                <a:latin typeface="Times New Roman"/>
                <a:ea typeface="Kai"/>
                <a:cs typeface="Times New Roman"/>
              </a:rPr>
              <a:t>hàoqí</a:t>
            </a:r>
            <a:r>
              <a:rPr lang="en-US" altLang="zh-TW" dirty="0" smtClean="0">
                <a:latin typeface="Times New Roman"/>
                <a:ea typeface="Kai"/>
                <a:cs typeface="Times New Roman"/>
              </a:rPr>
              <a:t>), 1898-1969</a:t>
            </a:r>
            <a:r>
              <a:rPr lang="sv-SE" dirty="0" smtClean="0">
                <a:latin typeface="Times New Roman"/>
                <a:ea typeface="Kai"/>
                <a:cs typeface="Times New Roman"/>
              </a:rPr>
              <a:t> </a:t>
            </a:r>
          </a:p>
          <a:p>
            <a:endParaRPr lang="sv-SE" dirty="0" smtClean="0">
              <a:latin typeface="Times New Roman"/>
              <a:ea typeface="Kai"/>
              <a:cs typeface="Times New Roman"/>
            </a:endParaRPr>
          </a:p>
          <a:p>
            <a:r>
              <a:rPr lang="sv-SE" dirty="0" smtClean="0">
                <a:latin typeface="Times New Roman"/>
                <a:ea typeface="Kai"/>
                <a:cs typeface="Times New Roman"/>
              </a:rPr>
              <a:t>Säkerhetsbyrån </a:t>
            </a:r>
            <a:r>
              <a:rPr lang="sv-SE" dirty="0" err="1" smtClean="0">
                <a:latin typeface="Times New Roman"/>
                <a:ea typeface="Kai"/>
                <a:cs typeface="Times New Roman"/>
              </a:rPr>
              <a:t>公安局</a:t>
            </a:r>
            <a:r>
              <a:rPr lang="sv-SE" dirty="0" smtClean="0">
                <a:latin typeface="Times New Roman"/>
                <a:ea typeface="Kai"/>
                <a:cs typeface="Times New Roman"/>
              </a:rPr>
              <a:t> (</a:t>
            </a:r>
            <a:r>
              <a:rPr lang="sv-SE" i="1" dirty="0" err="1">
                <a:latin typeface="Times New Roman"/>
                <a:ea typeface="Kai"/>
                <a:cs typeface="Times New Roman"/>
              </a:rPr>
              <a:t>g</a:t>
            </a:r>
            <a:r>
              <a:rPr lang="sv-SE" i="1" dirty="0" err="1" smtClean="0">
                <a:effectLst/>
                <a:latin typeface="Times New Roman"/>
                <a:ea typeface="Kai"/>
                <a:cs typeface="Times New Roman"/>
              </a:rPr>
              <a:t>ōng'ān</a:t>
            </a:r>
            <a:r>
              <a:rPr lang="sv-SE" i="1" dirty="0" smtClean="0">
                <a:effectLst/>
                <a:latin typeface="Times New Roman"/>
                <a:ea typeface="Kai"/>
                <a:cs typeface="Times New Roman"/>
              </a:rPr>
              <a:t> </a:t>
            </a:r>
            <a:r>
              <a:rPr lang="sv-SE" i="1" dirty="0" err="1" smtClean="0">
                <a:effectLst/>
                <a:latin typeface="Times New Roman"/>
                <a:ea typeface="Kai"/>
                <a:cs typeface="Times New Roman"/>
              </a:rPr>
              <a:t>jú</a:t>
            </a:r>
            <a:r>
              <a:rPr lang="sv-SE" dirty="0" smtClean="0">
                <a:latin typeface="Times New Roman"/>
                <a:ea typeface="Kai"/>
                <a:cs typeface="Times New Roman"/>
              </a:rPr>
              <a:t>) börjar lista Nationalistsympatisörer</a:t>
            </a:r>
          </a:p>
          <a:p>
            <a:endParaRPr lang="sv-SE" dirty="0" smtClean="0">
              <a:latin typeface="Times New Roman"/>
              <a:ea typeface="Kai"/>
              <a:cs typeface="Times New Roman"/>
            </a:endParaRPr>
          </a:p>
          <a:p>
            <a:r>
              <a:rPr lang="sv-SE" dirty="0" smtClean="0">
                <a:latin typeface="Times New Roman"/>
                <a:ea typeface="Kai"/>
                <a:cs typeface="Times New Roman"/>
              </a:rPr>
              <a:t>1951: </a:t>
            </a:r>
            <a:br>
              <a:rPr lang="sv-SE" dirty="0" smtClean="0">
                <a:latin typeface="Times New Roman"/>
                <a:ea typeface="Kai"/>
                <a:cs typeface="Times New Roman"/>
              </a:rPr>
            </a:br>
            <a:r>
              <a:rPr lang="sv-SE" dirty="0" smtClean="0">
                <a:latin typeface="Times New Roman"/>
                <a:ea typeface="Kai"/>
                <a:cs typeface="Times New Roman"/>
              </a:rPr>
              <a:t>Kommunisterna får alltmer stöd och attityden mot oppositionen hårdnar</a:t>
            </a:r>
          </a:p>
          <a:p>
            <a:r>
              <a:rPr lang="sv-SE" dirty="0" smtClean="0">
                <a:latin typeface="Times New Roman"/>
                <a:ea typeface="Kai"/>
                <a:cs typeface="Times New Roman"/>
              </a:rPr>
              <a:t> 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131" y="88608"/>
            <a:ext cx="5047589" cy="6946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676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5195243" y="292284"/>
            <a:ext cx="3855742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Times New Roman"/>
                <a:ea typeface="Kai"/>
                <a:cs typeface="Times New Roman"/>
              </a:rPr>
              <a:t>Liu </a:t>
            </a:r>
            <a:r>
              <a:rPr lang="sv-SE" dirty="0" err="1" smtClean="0">
                <a:latin typeface="Times New Roman"/>
                <a:ea typeface="Kai"/>
                <a:cs typeface="Times New Roman"/>
              </a:rPr>
              <a:t>Shaoqi</a:t>
            </a:r>
            <a:r>
              <a:rPr lang="sv-SE" dirty="0" smtClean="0">
                <a:latin typeface="Times New Roman"/>
                <a:ea typeface="Kai"/>
                <a:cs typeface="Times New Roman"/>
              </a:rPr>
              <a:t> </a:t>
            </a:r>
            <a:r>
              <a:rPr lang="zh-TW" altLang="en-US" dirty="0" smtClean="0">
                <a:latin typeface="Times New Roman"/>
                <a:ea typeface="Kai"/>
                <a:cs typeface="Times New Roman"/>
              </a:rPr>
              <a:t>刘少奇</a:t>
            </a:r>
            <a:r>
              <a:rPr lang="en-US" altLang="zh-TW" dirty="0" smtClean="0">
                <a:latin typeface="Times New Roman"/>
                <a:ea typeface="Kai"/>
                <a:cs typeface="Times New Roman"/>
              </a:rPr>
              <a:t> (</a:t>
            </a:r>
            <a:r>
              <a:rPr lang="en-US" i="1" dirty="0" smtClean="0">
                <a:latin typeface="Times New Roman"/>
                <a:ea typeface="Kai"/>
                <a:cs typeface="Times New Roman"/>
              </a:rPr>
              <a:t>liú </a:t>
            </a:r>
            <a:r>
              <a:rPr lang="en-US" i="1" dirty="0" err="1">
                <a:latin typeface="Times New Roman"/>
                <a:ea typeface="Kai"/>
                <a:cs typeface="Times New Roman"/>
              </a:rPr>
              <a:t>s</a:t>
            </a:r>
            <a:r>
              <a:rPr lang="en-US" i="1" dirty="0" err="1" smtClean="0">
                <a:latin typeface="Times New Roman"/>
                <a:ea typeface="Kai"/>
                <a:cs typeface="Times New Roman"/>
              </a:rPr>
              <a:t>hàoqí</a:t>
            </a:r>
            <a:r>
              <a:rPr lang="en-US" altLang="zh-TW" dirty="0" smtClean="0">
                <a:latin typeface="Times New Roman"/>
                <a:ea typeface="Kai"/>
                <a:cs typeface="Times New Roman"/>
              </a:rPr>
              <a:t>), 1898-1969</a:t>
            </a:r>
            <a:r>
              <a:rPr lang="sv-SE" dirty="0" smtClean="0">
                <a:latin typeface="Times New Roman"/>
                <a:ea typeface="Kai"/>
                <a:cs typeface="Times New Roman"/>
              </a:rPr>
              <a:t> </a:t>
            </a:r>
          </a:p>
          <a:p>
            <a:endParaRPr lang="sv-SE" dirty="0" smtClean="0">
              <a:latin typeface="Times New Roman"/>
              <a:ea typeface="Kai"/>
              <a:cs typeface="Times New Roman"/>
            </a:endParaRPr>
          </a:p>
          <a:p>
            <a:r>
              <a:rPr lang="sv-SE" dirty="0" smtClean="0">
                <a:latin typeface="Times New Roman"/>
                <a:ea typeface="Kai"/>
                <a:cs typeface="Times New Roman"/>
              </a:rPr>
              <a:t>Säkerhetsbyrån </a:t>
            </a:r>
            <a:r>
              <a:rPr lang="sv-SE" dirty="0" err="1" smtClean="0">
                <a:latin typeface="Times New Roman"/>
                <a:ea typeface="Kai"/>
                <a:cs typeface="Times New Roman"/>
              </a:rPr>
              <a:t>公安局</a:t>
            </a:r>
            <a:r>
              <a:rPr lang="sv-SE" dirty="0" smtClean="0">
                <a:latin typeface="Times New Roman"/>
                <a:ea typeface="Kai"/>
                <a:cs typeface="Times New Roman"/>
              </a:rPr>
              <a:t> (</a:t>
            </a:r>
            <a:r>
              <a:rPr lang="sv-SE" i="1" dirty="0" err="1">
                <a:latin typeface="Times New Roman"/>
                <a:ea typeface="Kai"/>
                <a:cs typeface="Times New Roman"/>
              </a:rPr>
              <a:t>g</a:t>
            </a:r>
            <a:r>
              <a:rPr lang="sv-SE" i="1" dirty="0" err="1" smtClean="0">
                <a:effectLst/>
                <a:latin typeface="Times New Roman"/>
                <a:ea typeface="Kai"/>
                <a:cs typeface="Times New Roman"/>
              </a:rPr>
              <a:t>ōng'ān</a:t>
            </a:r>
            <a:r>
              <a:rPr lang="sv-SE" i="1" dirty="0" smtClean="0">
                <a:effectLst/>
                <a:latin typeface="Times New Roman"/>
                <a:ea typeface="Kai"/>
                <a:cs typeface="Times New Roman"/>
              </a:rPr>
              <a:t> </a:t>
            </a:r>
            <a:r>
              <a:rPr lang="sv-SE" i="1" dirty="0" err="1" smtClean="0">
                <a:effectLst/>
                <a:latin typeface="Times New Roman"/>
                <a:ea typeface="Kai"/>
                <a:cs typeface="Times New Roman"/>
              </a:rPr>
              <a:t>jú</a:t>
            </a:r>
            <a:r>
              <a:rPr lang="sv-SE" dirty="0" smtClean="0">
                <a:latin typeface="Times New Roman"/>
                <a:ea typeface="Kai"/>
                <a:cs typeface="Times New Roman"/>
              </a:rPr>
              <a:t>) börjar lista Nationalistsympatisörer</a:t>
            </a:r>
          </a:p>
          <a:p>
            <a:endParaRPr lang="sv-SE" dirty="0" smtClean="0">
              <a:latin typeface="Times New Roman"/>
              <a:ea typeface="Kai"/>
              <a:cs typeface="Times New Roman"/>
            </a:endParaRPr>
          </a:p>
          <a:p>
            <a:r>
              <a:rPr lang="sv-SE" dirty="0" smtClean="0">
                <a:latin typeface="Times New Roman"/>
                <a:ea typeface="Kai"/>
                <a:cs typeface="Times New Roman"/>
              </a:rPr>
              <a:t>1951: </a:t>
            </a:r>
            <a:br>
              <a:rPr lang="sv-SE" dirty="0" smtClean="0">
                <a:latin typeface="Times New Roman"/>
                <a:ea typeface="Kai"/>
                <a:cs typeface="Times New Roman"/>
              </a:rPr>
            </a:br>
            <a:r>
              <a:rPr lang="sv-SE" dirty="0" smtClean="0">
                <a:latin typeface="Times New Roman"/>
                <a:ea typeface="Kai"/>
                <a:cs typeface="Times New Roman"/>
              </a:rPr>
              <a:t>Kommunisterna får alltmer stöd och attityden mot oppositionen hårdnar</a:t>
            </a:r>
          </a:p>
          <a:p>
            <a:endParaRPr lang="sv-SE" dirty="0">
              <a:latin typeface="Times New Roman"/>
              <a:ea typeface="Kai"/>
              <a:cs typeface="Times New Roman"/>
            </a:endParaRPr>
          </a:p>
          <a:p>
            <a:r>
              <a:rPr lang="sv-SE" dirty="0" smtClean="0">
                <a:latin typeface="Times New Roman"/>
                <a:ea typeface="Kai"/>
                <a:cs typeface="Times New Roman"/>
              </a:rPr>
              <a:t>Banade väg för framtida kampanjer: </a:t>
            </a:r>
            <a:br>
              <a:rPr lang="sv-SE" dirty="0" smtClean="0">
                <a:latin typeface="Times New Roman"/>
                <a:ea typeface="Kai"/>
                <a:cs typeface="Times New Roman"/>
              </a:rPr>
            </a:br>
            <a:r>
              <a:rPr lang="sv-SE" dirty="0" smtClean="0">
                <a:latin typeface="Times New Roman"/>
                <a:ea typeface="Kai"/>
                <a:cs typeface="Times New Roman"/>
              </a:rPr>
              <a:t>Anti-högerkampanjen </a:t>
            </a:r>
            <a:r>
              <a:rPr lang="sv-SE" dirty="0" err="1" smtClean="0">
                <a:latin typeface="Times New Roman"/>
                <a:ea typeface="Kai"/>
                <a:cs typeface="Times New Roman"/>
              </a:rPr>
              <a:t>反右运动</a:t>
            </a:r>
            <a:r>
              <a:rPr lang="sv-SE" dirty="0" smtClean="0">
                <a:latin typeface="Times New Roman"/>
                <a:ea typeface="Kai"/>
                <a:cs typeface="Times New Roman"/>
              </a:rPr>
              <a:t> (</a:t>
            </a:r>
            <a:r>
              <a:rPr lang="sv-SE" i="1" dirty="0" err="1">
                <a:latin typeface="Times New Roman"/>
                <a:ea typeface="Kai"/>
                <a:cs typeface="Times New Roman"/>
              </a:rPr>
              <a:t>f</a:t>
            </a:r>
            <a:r>
              <a:rPr lang="sv-SE" i="1" dirty="0" err="1" smtClean="0">
                <a:effectLst/>
                <a:latin typeface="Times New Roman"/>
                <a:ea typeface="Kai"/>
                <a:cs typeface="Times New Roman"/>
              </a:rPr>
              <a:t>ǎn</a:t>
            </a:r>
            <a:r>
              <a:rPr lang="sv-SE" i="1" dirty="0" smtClean="0">
                <a:effectLst/>
                <a:latin typeface="Times New Roman"/>
                <a:ea typeface="Kai"/>
                <a:cs typeface="Times New Roman"/>
              </a:rPr>
              <a:t> </a:t>
            </a:r>
            <a:r>
              <a:rPr lang="sv-SE" i="1" dirty="0" err="1" smtClean="0">
                <a:effectLst/>
                <a:latin typeface="Times New Roman"/>
                <a:ea typeface="Kai"/>
                <a:cs typeface="Times New Roman"/>
              </a:rPr>
              <a:t>yòu</a:t>
            </a:r>
            <a:r>
              <a:rPr lang="sv-SE" i="1" dirty="0" smtClean="0">
                <a:effectLst/>
                <a:latin typeface="Times New Roman"/>
                <a:ea typeface="Kai"/>
                <a:cs typeface="Times New Roman"/>
              </a:rPr>
              <a:t> </a:t>
            </a:r>
            <a:r>
              <a:rPr lang="sv-SE" i="1" dirty="0" err="1" smtClean="0">
                <a:effectLst/>
                <a:latin typeface="Times New Roman"/>
                <a:ea typeface="Kai"/>
                <a:cs typeface="Times New Roman"/>
              </a:rPr>
              <a:t>yùndòng</a:t>
            </a:r>
            <a:r>
              <a:rPr lang="sv-SE" dirty="0" smtClean="0">
                <a:latin typeface="Times New Roman"/>
                <a:ea typeface="Kai"/>
                <a:cs typeface="Times New Roman"/>
              </a:rPr>
              <a:t>), 1957-1959</a:t>
            </a:r>
            <a:br>
              <a:rPr lang="sv-SE" dirty="0" smtClean="0">
                <a:latin typeface="Times New Roman"/>
                <a:ea typeface="Kai"/>
                <a:cs typeface="Times New Roman"/>
              </a:rPr>
            </a:br>
            <a:r>
              <a:rPr lang="sv-SE" dirty="0" smtClean="0">
                <a:latin typeface="Times New Roman"/>
                <a:ea typeface="Kai"/>
                <a:cs typeface="Times New Roman"/>
              </a:rPr>
              <a:t>Kulturrevolutionen </a:t>
            </a:r>
            <a:r>
              <a:rPr lang="zh-CN" altLang="en-US" dirty="0" smtClean="0">
                <a:latin typeface="Times New Roman"/>
                <a:ea typeface="Kai"/>
                <a:cs typeface="Times New Roman"/>
              </a:rPr>
              <a:t>文化大革命</a:t>
            </a:r>
            <a:r>
              <a:rPr lang="en-US" altLang="zh-CN" dirty="0" smtClean="0">
                <a:latin typeface="Times New Roman"/>
                <a:ea typeface="Kai"/>
                <a:cs typeface="Times New Roman"/>
              </a:rPr>
              <a:t> </a:t>
            </a:r>
            <a:r>
              <a:rPr lang="sv-SE" dirty="0" smtClean="0">
                <a:latin typeface="Times New Roman"/>
                <a:ea typeface="Kai"/>
                <a:cs typeface="Times New Roman"/>
              </a:rPr>
              <a:t>(</a:t>
            </a:r>
            <a:r>
              <a:rPr lang="sv-SE" i="1" dirty="0">
                <a:latin typeface="Times New Roman"/>
                <a:ea typeface="Kai"/>
                <a:cs typeface="Times New Roman"/>
              </a:rPr>
              <a:t>w</a:t>
            </a:r>
            <a:r>
              <a:rPr lang="sv-SE" i="1" dirty="0" smtClean="0">
                <a:effectLst/>
                <a:latin typeface="Times New Roman"/>
                <a:ea typeface="Kai"/>
                <a:cs typeface="Times New Roman"/>
              </a:rPr>
              <a:t>énhuà </a:t>
            </a:r>
            <a:r>
              <a:rPr lang="sv-SE" i="1" dirty="0" err="1" smtClean="0">
                <a:effectLst/>
                <a:latin typeface="Times New Roman"/>
                <a:ea typeface="Kai"/>
                <a:cs typeface="Times New Roman"/>
              </a:rPr>
              <a:t>dàgémìng</a:t>
            </a:r>
            <a:r>
              <a:rPr lang="sv-SE" dirty="0" smtClean="0">
                <a:latin typeface="Times New Roman"/>
                <a:ea typeface="Kai"/>
                <a:cs typeface="Times New Roman"/>
              </a:rPr>
              <a:t>)  </a:t>
            </a:r>
          </a:p>
          <a:p>
            <a:r>
              <a:rPr lang="sv-SE" dirty="0" smtClean="0">
                <a:latin typeface="Times New Roman"/>
                <a:ea typeface="Kai"/>
                <a:cs typeface="Times New Roman"/>
              </a:rPr>
              <a:t> 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131" y="88608"/>
            <a:ext cx="5047589" cy="6946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567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5195243" y="292284"/>
            <a:ext cx="385574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smtClean="0">
                <a:latin typeface="Times New Roman"/>
                <a:ea typeface="Kai"/>
                <a:cs typeface="Times New Roman"/>
              </a:rPr>
              <a:t>Andra femårsplanen, 1958-1962</a:t>
            </a:r>
          </a:p>
          <a:p>
            <a:endParaRPr lang="sv-SE" dirty="0">
              <a:latin typeface="Times New Roman"/>
              <a:ea typeface="Kai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r>
              <a:rPr lang="sv-SE" dirty="0" smtClean="0">
                <a:latin typeface="Times New Roman"/>
                <a:ea typeface="Kai"/>
                <a:cs typeface="Times New Roman"/>
              </a:rPr>
              <a:t>Utveckla tung industri</a:t>
            </a:r>
          </a:p>
          <a:p>
            <a:pPr marL="285750" indent="-285750">
              <a:buFont typeface="Arial"/>
              <a:buChar char="•"/>
            </a:pPr>
            <a:r>
              <a:rPr lang="sv-SE" dirty="0" smtClean="0">
                <a:latin typeface="Times New Roman"/>
                <a:ea typeface="Kai"/>
                <a:cs typeface="Times New Roman"/>
              </a:rPr>
              <a:t>Kollektivisering</a:t>
            </a:r>
          </a:p>
          <a:p>
            <a:pPr marL="285750" indent="-285750">
              <a:buFont typeface="Arial"/>
              <a:buChar char="•"/>
            </a:pPr>
            <a:r>
              <a:rPr lang="sv-SE" dirty="0" smtClean="0">
                <a:latin typeface="Times New Roman"/>
                <a:ea typeface="Kai"/>
                <a:cs typeface="Times New Roman"/>
              </a:rPr>
              <a:t>Ytterligare ekonomisk tillväxt</a:t>
            </a:r>
          </a:p>
          <a:p>
            <a:pPr marL="285750" indent="-285750">
              <a:buFont typeface="Arial"/>
              <a:buChar char="•"/>
            </a:pPr>
            <a:r>
              <a:rPr lang="sv-SE" dirty="0" smtClean="0">
                <a:latin typeface="Times New Roman"/>
                <a:ea typeface="Kai"/>
                <a:cs typeface="Times New Roman"/>
              </a:rPr>
              <a:t>Folkbildning</a:t>
            </a:r>
          </a:p>
          <a:p>
            <a:pPr marL="285750" indent="-285750">
              <a:buFont typeface="Arial"/>
              <a:buChar char="•"/>
            </a:pPr>
            <a:r>
              <a:rPr lang="sv-SE" dirty="0" smtClean="0">
                <a:latin typeface="Times New Roman"/>
                <a:ea typeface="Kai"/>
                <a:cs typeface="Times New Roman"/>
              </a:rPr>
              <a:t>Stärka försvaret</a:t>
            </a:r>
          </a:p>
          <a:p>
            <a:endParaRPr lang="sv-SE" dirty="0">
              <a:latin typeface="Times New Roman"/>
              <a:ea typeface="Kai"/>
              <a:cs typeface="Times New Roman"/>
            </a:endParaRPr>
          </a:p>
          <a:p>
            <a:endParaRPr lang="sv-SE" dirty="0" smtClean="0">
              <a:latin typeface="Times New Roman"/>
              <a:ea typeface="Kai"/>
              <a:cs typeface="Times New Roman"/>
            </a:endParaRPr>
          </a:p>
          <a:p>
            <a:r>
              <a:rPr lang="sv-SE" dirty="0" smtClean="0">
                <a:latin typeface="Times New Roman"/>
                <a:ea typeface="Kai"/>
                <a:cs typeface="Times New Roman"/>
              </a:rPr>
              <a:t> 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0" y="-59072"/>
            <a:ext cx="4955247" cy="6946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318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1328</TotalTime>
  <Words>871</Words>
  <Application>Microsoft Macintosh PowerPoint</Application>
  <PresentationFormat>Bildspel på skärmen (4:3)</PresentationFormat>
  <Paragraphs>305</Paragraphs>
  <Slides>29</Slides>
  <Notes>29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29</vt:i4>
      </vt:variant>
    </vt:vector>
  </HeadingPairs>
  <TitlesOfParts>
    <vt:vector size="30" baseType="lpstr"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Lund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Rebecka Eriksson</dc:creator>
  <cp:lastModifiedBy>Rebecka Eriksson</cp:lastModifiedBy>
  <cp:revision>371</cp:revision>
  <dcterms:created xsi:type="dcterms:W3CDTF">2014-04-26T17:34:39Z</dcterms:created>
  <dcterms:modified xsi:type="dcterms:W3CDTF">2014-05-01T12:39:47Z</dcterms:modified>
</cp:coreProperties>
</file>