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8427" autoAdjust="0"/>
  </p:normalViewPr>
  <p:slideViewPr>
    <p:cSldViewPr snapToGrid="0" snapToObjects="1">
      <p:cViewPr varScale="1">
        <p:scale>
          <a:sx n="53" d="100"/>
          <a:sy n="53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3A843-F262-C74D-ABD6-49A810BFFCF5}" type="datetimeFigureOut">
              <a:rPr lang="sv-SE" smtClean="0"/>
              <a:t>4/15/14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9435A-858B-004D-AC86-FCBDA99DA7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55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388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06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70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33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21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01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100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855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78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151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88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480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444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213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579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5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2781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132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9671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489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14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740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30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72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638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484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20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9435A-858B-004D-AC86-FCBDA99DA73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704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33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04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5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34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93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7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84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78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30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27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20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4498-A67F-A148-816F-4BAD5B49C333}" type="datetimeFigureOut">
              <a:rPr lang="sv-SE" smtClean="0"/>
              <a:t>4/15/14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39791-EDA0-3240-A2AC-08E9D09A11F4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6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 descr="Mao_Zedong_portra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81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Den proletära revolutionen ska utgå ifrån bondeklassen 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Massmobilisering av folket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 och Engels: materialistisk dialektik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Mao: idealism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1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Den proletära revolutionen ska utgå ifrån bondeklassen 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Massmobilisering av folket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 och Engels: materialistisk dialektik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Mao: idealism, populism, nationalism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1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1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Den proletära revolutionen ska utgå ifrån bondeklassen 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Massmobilisering av folket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 och Engels: materialistisk dialektik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Mao: idealism, populism, nationalism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Yan’an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-perioden, 1936-1948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87" y="0"/>
            <a:ext cx="56998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4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Motsättningar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矛盾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- 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Om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motsättningar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矛盾论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lùn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), 1937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 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Om praktiken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实践论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dirty="0" err="1" smtClean="0">
                <a:latin typeface="Times New Roman"/>
                <a:ea typeface="Kai"/>
                <a:cs typeface="Times New Roman"/>
              </a:rPr>
              <a:t>s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híjiàn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lùn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), 1937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87" y="0"/>
            <a:ext cx="56998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4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Motsättningar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矛盾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- 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Om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motsättningar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矛盾论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lùn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), 1937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 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Om praktiken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实践论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dirty="0" err="1" smtClean="0">
                <a:latin typeface="Times New Roman"/>
                <a:ea typeface="Kai"/>
                <a:cs typeface="Times New Roman"/>
              </a:rPr>
              <a:t>s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híjiàn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lùn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), 1937</a:t>
            </a:r>
          </a:p>
          <a:p>
            <a:endParaRPr lang="en-US" altLang="zh-TW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en-US" sz="2000" dirty="0">
                <a:latin typeface="Times New Roman"/>
                <a:ea typeface="Kai"/>
                <a:cs typeface="Times New Roman"/>
              </a:rPr>
              <a:t>“All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utveckling</a:t>
            </a:r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är</a:t>
            </a:r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resultatet</a:t>
            </a:r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av</a:t>
            </a:r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motsättningar</a:t>
            </a:r>
            <a:r>
              <a:rPr lang="en-US" sz="2000" dirty="0">
                <a:latin typeface="Times New Roman"/>
                <a:ea typeface="Kai"/>
                <a:cs typeface="Times New Roman"/>
              </a:rPr>
              <a:t>”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87" y="0"/>
            <a:ext cx="56998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3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Motsättningar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矛盾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- 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Om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motsättningar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矛盾论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lùn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), 1937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 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Om praktiken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实践论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dirty="0" err="1" smtClean="0">
                <a:latin typeface="Times New Roman"/>
                <a:ea typeface="Kai"/>
                <a:cs typeface="Times New Roman"/>
              </a:rPr>
              <a:t>s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híjiàn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lùn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), 1937</a:t>
            </a:r>
          </a:p>
          <a:p>
            <a:endParaRPr lang="en-US" altLang="zh-TW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en-US" sz="2000" dirty="0">
                <a:latin typeface="Times New Roman"/>
                <a:ea typeface="Kai"/>
                <a:cs typeface="Times New Roman"/>
              </a:rPr>
              <a:t>“All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utveckling</a:t>
            </a:r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är</a:t>
            </a:r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resultatet</a:t>
            </a:r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av</a:t>
            </a:r>
            <a:r>
              <a:rPr lang="en-US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Kai"/>
                <a:cs typeface="Times New Roman"/>
              </a:rPr>
              <a:t>motsättningar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”</a:t>
            </a: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Dialektik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ea typeface="Kai"/>
                <a:cs typeface="Times New Roman"/>
              </a:rPr>
              <a:t>vs</a:t>
            </a:r>
            <a:r>
              <a:rPr lang="en-US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smtClean="0">
                <a:latin typeface="Times New Roman"/>
                <a:ea typeface="Kai"/>
                <a:cs typeface="Times New Roman"/>
              </a:rPr>
              <a:t>metafysik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87" y="0"/>
            <a:ext cx="56998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3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Motsättningar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矛盾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Om motsättningar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矛盾论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lùn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), 1937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Om praktiken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实践论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dirty="0" err="1" smtClean="0">
                <a:latin typeface="Times New Roman"/>
                <a:ea typeface="Kai"/>
                <a:cs typeface="Times New Roman"/>
              </a:rPr>
              <a:t>s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híjiàn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lùn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), 1937</a:t>
            </a:r>
          </a:p>
          <a:p>
            <a:endParaRPr lang="sv-SE" altLang="zh-TW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“All utveckling är resultatet av motsättningar”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Dialektik vs metafysik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Antagonistiska motsättningar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87" y="0"/>
            <a:ext cx="56998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7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Motsättningar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矛盾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Om motsättningar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矛盾论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lùn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), 1937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Om praktiken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实践论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dirty="0" err="1" smtClean="0">
                <a:latin typeface="Times New Roman"/>
                <a:ea typeface="Kai"/>
                <a:cs typeface="Times New Roman"/>
              </a:rPr>
              <a:t>s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híjiàn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lùn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), 1937</a:t>
            </a:r>
          </a:p>
          <a:p>
            <a:endParaRPr lang="sv-SE" altLang="zh-TW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“All utveckling är resultatet av motsättningar”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Dialektik vs metafysik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Antagonistiska motsättningar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www.marxistarkiv.se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/</a:t>
            </a: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8387" y="0"/>
            <a:ext cx="56998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4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1) Motsättningar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矛盾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áodùn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altLang="zh-TW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2) Folkkriget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人民战争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r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énmín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zhànzhēng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altLang="zh-TW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3)Den nya demokratin/Nya demokratiska revolutionen 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新民主主义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smtClean="0">
                <a:latin typeface="Times New Roman"/>
                <a:ea typeface="Kai"/>
                <a:cs typeface="Times New Roman"/>
              </a:rPr>
              <a:t>x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īn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mínzhǔ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zhǔyì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4) Kulturrevolution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文化革命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wénhuà gémìng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5) </a:t>
            </a:r>
            <a:r>
              <a:rPr lang="sv-SE" sz="2000" dirty="0" err="1" smtClean="0">
                <a:latin typeface="Times New Roman"/>
                <a:ea typeface="Kai"/>
                <a:cs typeface="Times New Roman"/>
              </a:rPr>
              <a:t>Trevärldsteorin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>
                <a:latin typeface="Times New Roman"/>
                <a:ea typeface="Kai"/>
                <a:cs typeface="Times New Roman"/>
              </a:rPr>
              <a:t>三个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世界的理论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smtClean="0">
                <a:latin typeface="Times New Roman"/>
                <a:ea typeface="Kai"/>
                <a:cs typeface="Times New Roman"/>
              </a:rPr>
              <a:t>s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ān </a:t>
            </a:r>
            <a:r>
              <a:rPr lang="en-US" sz="2000" i="1" dirty="0">
                <a:latin typeface="Times New Roman"/>
                <a:ea typeface="Kai"/>
                <a:cs typeface="Times New Roman"/>
              </a:rPr>
              <a:t>gè </a:t>
            </a:r>
            <a:r>
              <a:rPr lang="en-US" sz="2000" i="1" dirty="0" err="1">
                <a:latin typeface="Times New Roman"/>
                <a:ea typeface="Kai"/>
                <a:cs typeface="Times New Roman"/>
              </a:rPr>
              <a:t>s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hìjiè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>
                <a:latin typeface="Times New Roman"/>
                <a:ea typeface="Kai"/>
                <a:cs typeface="Times New Roman"/>
              </a:rPr>
              <a:t>de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lǐlùn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" y="0"/>
            <a:ext cx="48417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1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Maoismens utveckling: 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/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1920-1926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Den ursprungliga marxistiska perioden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/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endParaRPr lang="sv-SE" sz="2000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858" y="35464"/>
            <a:ext cx="5114667" cy="68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4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Marxism</a:t>
            </a:r>
            <a:endParaRPr lang="sv-SE" sz="2000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 descr="Mao_Zedong_portra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81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Maoismens utveckling: 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/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1920-1926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Den ursprungliga marxistiska perioden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/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1927-1935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Den formativa maoistiska perioden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06" y="-1"/>
            <a:ext cx="5010815" cy="70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4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Maoismens utveckling: 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/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1920-1926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Den ursprungliga marxistiska perioden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/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1927-1935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Den formativa maoistiska perioden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1935-1940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Maoismens mognande 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30" y="-1"/>
            <a:ext cx="4944663" cy="70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Maoismens utveckling: 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/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1920-1926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Den ursprungliga marxistiska perioden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/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1927-1935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Den formativa maoistiska perioden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1935-1940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Maoismens mognande 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1940-1949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Inbördeskriget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30" y="7003"/>
            <a:ext cx="4944663" cy="69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0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Maoismens utveckling: 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/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1920-1926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Den ursprungliga marxistiska perioden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/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1927-1935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Den formativa maoistiska perioden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1935-1940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Maoismens mognande 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1940-1949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Inbördeskriget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1949-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Den post-revolutionära perioden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88" r="35888"/>
          <a:stretch/>
        </p:blipFill>
        <p:spPr>
          <a:xfrm>
            <a:off x="-4048582" y="0"/>
            <a:ext cx="887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9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”Förändringar i samhället beror huvudsakligen på utvecklingen av de inre motsättningarna i samhället, det vill säga motsättningen mellan produktivkrafter och produktionsförhållanden, motsättningen mellan klasserna och motsättningen mellan det gamla och det nya; det är dessa motsättningars utveckling som driver samhället framåt och ger impulser till att ersätta det gamla samhället med ett nytt”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88" r="35888"/>
          <a:stretch/>
        </p:blipFill>
        <p:spPr>
          <a:xfrm>
            <a:off x="-4048582" y="0"/>
            <a:ext cx="887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8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 utanför Kina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Kampucheas kommunistparti (Röda khmererna), Demokratiska Kampuchea/Kambodja 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99" y="15299"/>
            <a:ext cx="5046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6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 utanför Kina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Kampucheas kommunistparti (Röda khmererna), Demokratiska Kampuchea/Kambodja 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KFML/KPML(r)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Svensk-kinesiska vänskapsförbundet 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" y="45897"/>
            <a:ext cx="4848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9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 utanför Kina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Kampucheas kommunistparti (Röda khmererna), Demokratiska Kampuchea/Kambodja 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KFML/KPML(r)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Svensk-kinesiska vänskapsförbundet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Che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Guevara, 1928-1967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" y="611737"/>
            <a:ext cx="4848392" cy="62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Maoismen i praktiken 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Första 5-års planen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五年计划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 smtClean="0">
                <a:latin typeface="Times New Roman"/>
                <a:ea typeface="Kai"/>
                <a:cs typeface="Times New Roman"/>
              </a:rPr>
              <a:t>w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ǔnián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jìhuà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, 1953-1957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Kampanjen för att motarbeta kontrarevolutionärer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镇压反革命</a:t>
            </a:r>
            <a:r>
              <a:rPr lang="en-US" altLang="zh-TW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en-US" altLang="zh-TW" sz="2000" i="1" dirty="0" err="1" smtClean="0">
                <a:latin typeface="Times New Roman"/>
                <a:ea typeface="Kai"/>
                <a:cs typeface="Times New Roman"/>
              </a:rPr>
              <a:t>zhènyā</a:t>
            </a:r>
            <a:r>
              <a:rPr lang="en-US" altLang="zh-TW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fǎn</a:t>
            </a:r>
            <a:r>
              <a:rPr lang="en-US" altLang="zh-TW" sz="2000" i="1" dirty="0">
                <a:latin typeface="Times New Roman"/>
                <a:ea typeface="Kai"/>
                <a:cs typeface="Times New Roman"/>
              </a:rPr>
              <a:t> gémìng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), 1950</a:t>
            </a:r>
          </a:p>
          <a:p>
            <a:endParaRPr lang="en-US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11" y="18531"/>
            <a:ext cx="5144150" cy="68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Marxism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Karl Marx 1818-1883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142" y="-1266"/>
            <a:ext cx="5853241" cy="6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0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Marxism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Karl Marx 1818-1883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Friedrich Engels 1820-1895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728" y="-1266"/>
            <a:ext cx="5586412" cy="6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1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Marxism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Karl Marx 1818-1883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Friedrich Engels 1820-1895</a:t>
            </a:r>
          </a:p>
          <a:p>
            <a:endParaRPr lang="sv-SE" sz="2000" i="1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Kommunistiska manifestet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Manifest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der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Kommunistischen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Partei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), 1848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728" y="-1266"/>
            <a:ext cx="5586412" cy="6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0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Marxism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Karl Marx 1818-1883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Friedrich Engels 1820-1895</a:t>
            </a:r>
          </a:p>
          <a:p>
            <a:endParaRPr lang="sv-SE" sz="2000" i="1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Kommunistiska manifestet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Manifest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der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Kommunistischen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Partei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), 1848</a:t>
            </a: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 Klassmedvetande leder till klasslöst samhälle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Långtgående förändring av samhället i mer jämlik riktning (ekonomiskt och socialt)</a:t>
            </a: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196"/>
            <a:ext cx="4942096" cy="75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8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Marxism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Karl Marx 1818-1883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Friedrich Engels 1820-1895</a:t>
            </a:r>
          </a:p>
          <a:p>
            <a:endParaRPr lang="sv-SE" sz="2000" i="1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Kommunistiska manifestet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Manifest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der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Kommunistischen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Partei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), 1848</a:t>
            </a: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 Klassmedvetande leder till klasslöst samhälle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Långtgående förändring av samhället i mer jämlik riktning (ekonomiskt och socialt)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Vladimir Lenin, 1870-1924</a:t>
            </a: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 Arbetarklassens revolution</a:t>
            </a: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 Proletariatets diktatur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415"/>
            <a:ext cx="4942096" cy="73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1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en-US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en-US" altLang="zh-TW" sz="2000" i="1" dirty="0" err="1">
                <a:latin typeface="Times New Roman"/>
                <a:ea typeface="Kai"/>
                <a:cs typeface="Times New Roman"/>
              </a:rPr>
              <a:t>m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en-US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en-US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en-US" altLang="zh-TW" sz="2000" dirty="0" smtClean="0">
                <a:latin typeface="Times New Roman"/>
                <a:ea typeface="Kai"/>
                <a:cs typeface="Times New Roman"/>
              </a:rPr>
              <a:t>)</a:t>
            </a:r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Marxism</a:t>
            </a:r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Karl Marx 1818-1883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Friedrich Engels 1820-1895</a:t>
            </a:r>
          </a:p>
          <a:p>
            <a:endParaRPr lang="sv-SE" sz="2000" i="1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Kommunistiska manifestet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(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Manifest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der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Kommunistischen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Partei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), 1848</a:t>
            </a: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 Klassmedvetande leder till klasslöst samhälle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Långtgående förändring av samhället i mer jämlik riktning (ekonomiskt och socialt)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Vladimir Lenin, 1870-1924</a:t>
            </a: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 Arbetarklassens revolution</a:t>
            </a: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dirty="0" smtClean="0">
                <a:latin typeface="Times New Roman"/>
                <a:ea typeface="Kai"/>
                <a:cs typeface="Times New Roman"/>
              </a:rPr>
              <a:t>- Proletariatets diktatur</a:t>
            </a:r>
          </a:p>
          <a:p>
            <a:endParaRPr lang="sv-SE" sz="2000" dirty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Marxism-leninismen </a:t>
            </a:r>
          </a:p>
          <a:p>
            <a:r>
              <a:rPr lang="sv-SE" sz="2000" dirty="0">
                <a:latin typeface="Times New Roman"/>
                <a:ea typeface="Kai"/>
                <a:cs typeface="Times New Roman"/>
              </a:rPr>
              <a:t>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633"/>
            <a:ext cx="4942096" cy="401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4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248091" y="214193"/>
            <a:ext cx="381940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Maoism/Mao Zedong-tänkande</a:t>
            </a:r>
            <a:br>
              <a:rPr lang="sv-SE" sz="2000" dirty="0" smtClean="0">
                <a:latin typeface="Times New Roman"/>
                <a:ea typeface="Kai"/>
                <a:cs typeface="Times New Roman"/>
              </a:rPr>
            </a:br>
            <a:r>
              <a:rPr lang="sv-SE" sz="2000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zh-TW" altLang="sv-SE" sz="2000" dirty="0" smtClean="0">
                <a:latin typeface="Times New Roman"/>
                <a:ea typeface="Kai"/>
                <a:cs typeface="Times New Roman"/>
              </a:rPr>
              <a:t>毛泽东思想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 (</a:t>
            </a:r>
            <a:r>
              <a:rPr lang="sv-SE" altLang="zh-TW" sz="2000" i="1" dirty="0" err="1" smtClean="0">
                <a:latin typeface="Times New Roman"/>
                <a:ea typeface="Kai"/>
                <a:cs typeface="Times New Roman"/>
              </a:rPr>
              <a:t>m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áozédōng</a:t>
            </a:r>
            <a:r>
              <a:rPr lang="sv-SE" sz="2000" i="1" dirty="0" smtClean="0">
                <a:latin typeface="Times New Roman"/>
                <a:ea typeface="Kai"/>
                <a:cs typeface="Times New Roman"/>
              </a:rPr>
              <a:t> </a:t>
            </a:r>
            <a:r>
              <a:rPr lang="sv-SE" sz="2000" i="1" dirty="0" err="1" smtClean="0">
                <a:latin typeface="Times New Roman"/>
                <a:ea typeface="Kai"/>
                <a:cs typeface="Times New Roman"/>
              </a:rPr>
              <a:t>sīxiǎng</a:t>
            </a:r>
            <a:r>
              <a:rPr lang="sv-SE" altLang="zh-TW" sz="2000" dirty="0" smtClean="0">
                <a:latin typeface="Times New Roman"/>
                <a:ea typeface="Kai"/>
                <a:cs typeface="Times New Roman"/>
              </a:rPr>
              <a:t>)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Den proletära revolutionen ska utgå ifrån bondeklassen </a:t>
            </a:r>
          </a:p>
          <a:p>
            <a:r>
              <a:rPr lang="sv-SE" sz="2000" dirty="0" smtClean="0">
                <a:latin typeface="Times New Roman"/>
                <a:ea typeface="Kai"/>
                <a:cs typeface="Times New Roman"/>
              </a:rPr>
              <a:t> - Massmobilisering av folket </a:t>
            </a: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sz="2000" dirty="0" smtClean="0">
              <a:latin typeface="Times New Roman"/>
              <a:ea typeface="Kai"/>
              <a:cs typeface="Times New Roman"/>
            </a:endParaRPr>
          </a:p>
          <a:p>
            <a:endParaRPr lang="sv-SE" dirty="0">
              <a:latin typeface="Times New Roman"/>
              <a:ea typeface="Kai"/>
              <a:cs typeface="Times New Roman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1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257</Words>
  <Application>Microsoft Macintosh PowerPoint</Application>
  <PresentationFormat>Bildspel på skärmen (4:3)</PresentationFormat>
  <Paragraphs>230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29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Lund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Rebecka Eriksson</dc:creator>
  <cp:lastModifiedBy>Rebecka Eriksson</cp:lastModifiedBy>
  <cp:revision>307</cp:revision>
  <dcterms:created xsi:type="dcterms:W3CDTF">2014-04-08T08:51:43Z</dcterms:created>
  <dcterms:modified xsi:type="dcterms:W3CDTF">2014-04-15T18:28:56Z</dcterms:modified>
</cp:coreProperties>
</file>