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5E871-F8CE-0C47-9A57-CEB63A1C2F5A}" type="datetimeFigureOut">
              <a:rPr lang="sv-SE" smtClean="0"/>
              <a:t>3/24/14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12D56-8018-5543-B9A5-37C814E45465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664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2D56-8018-5543-B9A5-37C814E45465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71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313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649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542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086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588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748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031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84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773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390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365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57EB7-C285-E744-B744-D6F937412112}" type="datetimeFigureOut">
              <a:rPr lang="sv-SE" smtClean="0"/>
              <a:t>3/24/14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E3B2D-2438-BC49-840F-BB0C4C2A10D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165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55265" y="397012"/>
            <a:ext cx="6400800" cy="5925398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Mer om Boxarupproret 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The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Origins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the Boxer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prising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Esherick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 1987)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Bra artikel om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Cixi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: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online.thatsmags.com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/post/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reevaluating-empress-dowager-cixi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(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Jenne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 2014)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Sandalwood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Death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檀香刑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(Mo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Yan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 roman)</a:t>
            </a:r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092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00" y="-13957"/>
            <a:ext cx="9762955" cy="68580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2693311" y="136338"/>
            <a:ext cx="380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2F2F2"/>
                </a:solidFill>
                <a:latin typeface="Times New Roman"/>
                <a:cs typeface="Times New Roman"/>
              </a:rPr>
              <a:t>Prins Qing </a:t>
            </a:r>
            <a:r>
              <a:rPr lang="zh-TW" altLang="en-US" dirty="0" smtClean="0">
                <a:solidFill>
                  <a:srgbClr val="F2F2F2"/>
                </a:solidFill>
                <a:latin typeface="Kai"/>
                <a:ea typeface="Kai"/>
                <a:cs typeface="Kai"/>
              </a:rPr>
              <a:t>庆亲王</a:t>
            </a:r>
            <a:r>
              <a:rPr lang="ja-JP" altLang="en-US" dirty="0" smtClean="0">
                <a:solidFill>
                  <a:srgbClr val="F2F2F2"/>
                </a:solidFill>
                <a:latin typeface="Kai"/>
                <a:ea typeface="Kai"/>
                <a:cs typeface="Kai"/>
              </a:rPr>
              <a:t> </a:t>
            </a:r>
            <a:r>
              <a:rPr lang="sv-SE" dirty="0" smtClean="0">
                <a:solidFill>
                  <a:srgbClr val="F2F2F2"/>
                </a:solidFill>
                <a:latin typeface="Times New Roman"/>
                <a:cs typeface="Times New Roman"/>
              </a:rPr>
              <a:t>(</a:t>
            </a:r>
            <a:r>
              <a:rPr lang="en-US" altLang="zh-CN" i="1" dirty="0" smtClean="0">
                <a:solidFill>
                  <a:srgbClr val="F2F2F2"/>
                </a:solidFill>
                <a:latin typeface="Times New Roman"/>
                <a:cs typeface="Times New Roman"/>
              </a:rPr>
              <a:t>q</a:t>
            </a:r>
            <a:r>
              <a:rPr lang="sv-SE" i="1" dirty="0" err="1" smtClean="0">
                <a:solidFill>
                  <a:srgbClr val="F2F2F2"/>
                </a:solidFill>
                <a:latin typeface="Times New Roman"/>
                <a:cs typeface="Times New Roman"/>
              </a:rPr>
              <a:t>ìng</a:t>
            </a:r>
            <a:r>
              <a:rPr lang="sv-SE" i="1" dirty="0" smtClean="0">
                <a:solidFill>
                  <a:srgbClr val="F2F2F2"/>
                </a:solidFill>
                <a:latin typeface="Times New Roman"/>
                <a:cs typeface="Times New Roman"/>
              </a:rPr>
              <a:t> </a:t>
            </a:r>
            <a:r>
              <a:rPr lang="sv-SE" i="1" dirty="0" err="1" smtClean="0">
                <a:solidFill>
                  <a:srgbClr val="F2F2F2"/>
                </a:solidFill>
                <a:latin typeface="Times New Roman"/>
                <a:cs typeface="Times New Roman"/>
              </a:rPr>
              <a:t>qīnwáng</a:t>
            </a:r>
            <a:r>
              <a:rPr lang="sv-SE" dirty="0" smtClean="0">
                <a:solidFill>
                  <a:srgbClr val="F2F2F2"/>
                </a:solidFill>
                <a:latin typeface="Times New Roman"/>
                <a:cs typeface="Times New Roman"/>
              </a:rPr>
              <a:t>), 1838-1917, och hans ministerium</a:t>
            </a:r>
            <a:endParaRPr lang="sv-SE" dirty="0">
              <a:solidFill>
                <a:srgbClr val="F2F2F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576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Xinhai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-revolutionen </a:t>
            </a:r>
            <a:r>
              <a:rPr lang="uz-Cyrl-U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辛亥革命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(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īnhài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gémìng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), 11 oktober 1911 – 12 februari 1912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”Den republikanska revolutionen”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(1901-1916)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”1911-revolutionen”</a:t>
            </a: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Wuchang</a:t>
            </a:r>
            <a:r>
              <a:rPr lang="sv-SE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-upproret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武昌起义</a:t>
            </a: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/>
            </a:r>
            <a:b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altLang="zh-CN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ǔchāng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ǐyì</a:t>
            </a: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), 1911</a:t>
            </a:r>
          </a:p>
          <a:p>
            <a:pPr marL="342900" indent="-342900" algn="l">
              <a:buFont typeface="Arial"/>
              <a:buChar char="•"/>
            </a:pP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Slaget on </a:t>
            </a:r>
            <a:r>
              <a:rPr lang="sv-SE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Yangxia</a:t>
            </a: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阳夏之战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yángxià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zhīzhàn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</a:t>
            </a:r>
            <a:endParaRPr lang="sv-SE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96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4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Xinhai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-revolutionen </a:t>
            </a:r>
            <a:r>
              <a:rPr lang="uz-Cyrl-U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辛亥革命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(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īnhài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gémìng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), 11 oktober 1911 – 12 februari 1912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”Den republikanska revolutionen”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(1901-1916)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”1911-revolutionen”</a:t>
            </a: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Wuchang</a:t>
            </a:r>
            <a:r>
              <a:rPr lang="sv-SE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-upproret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武昌起义</a:t>
            </a: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/>
            </a:r>
            <a:b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altLang="zh-CN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w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ǔchāng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ǐyì</a:t>
            </a: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), 1911</a:t>
            </a:r>
          </a:p>
          <a:p>
            <a:pPr marL="342900" indent="-342900" algn="l">
              <a:buFont typeface="Arial"/>
              <a:buChar char="•"/>
            </a:pP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Slaget on </a:t>
            </a:r>
            <a:r>
              <a:rPr lang="sv-SE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Yangxia</a:t>
            </a:r>
            <a:r>
              <a:rPr lang="sv-SE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阳夏之战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yángxià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zhīzhàn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Tillfällig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regering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i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Nanjing, Sun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Yat-sen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blir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president (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december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1911)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Sun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överlåter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makten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till Yuan Shikai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Puyi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, den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siste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kejsaren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,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abdikerar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den 12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februari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1912</a:t>
            </a:r>
            <a:endParaRPr lang="sv-SE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" y="0"/>
            <a:ext cx="50695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2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83" y="0"/>
            <a:ext cx="121308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9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Yuan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Shikai </a:t>
            </a:r>
            <a:r>
              <a:rPr lang="zh-TW" altLang="en-US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袁世凯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Yuán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Shìkǎi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), 1859-1916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zh-TW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Premiärminister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under Qing</a:t>
            </a:r>
            <a:endParaRPr lang="en-US" altLang="zh-TW" sz="2000" dirty="0" smtClean="0">
              <a:solidFill>
                <a:srgbClr val="404040"/>
              </a:solidFill>
              <a:effectLst/>
              <a:latin typeface="Times New Roman"/>
              <a:ea typeface="Kai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Republiken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Kinas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förste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president</a:t>
            </a:r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85" y="0"/>
            <a:ext cx="55206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Yuan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Shikai </a:t>
            </a:r>
            <a:r>
              <a:rPr lang="zh-TW" altLang="en-US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袁世凯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Yuán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Shìkǎi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), 1859-1916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zh-TW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Premiärminister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under Qing</a:t>
            </a:r>
            <a:endParaRPr lang="en-US" altLang="zh-TW" sz="2000" dirty="0" smtClean="0">
              <a:solidFill>
                <a:srgbClr val="404040"/>
              </a:solidFill>
              <a:effectLst/>
              <a:latin typeface="Times New Roman"/>
              <a:ea typeface="Kai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Republiken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Kinas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förste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president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Februari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1913: </a:t>
            </a:r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örsta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valet till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Nationalförsamlingen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国民大会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uómín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dàhuì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).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Kinesiska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Nationalistpartiet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中国国民党 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z</a:t>
            </a:r>
            <a:r>
              <a:rPr lang="en-US" sz="2000" i="1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hōngguó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g</a:t>
            </a:r>
            <a:r>
              <a:rPr lang="en-US" sz="2000" i="1" dirty="0" err="1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uómíndǎng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vinner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stort</a:t>
            </a:r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85" y="0"/>
            <a:ext cx="55206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4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Yuan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Shikai </a:t>
            </a:r>
            <a:r>
              <a:rPr lang="zh-TW" altLang="en-US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袁世凯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Yuán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Shìkǎi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), 1859-1916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zh-TW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Premiärminister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under Qing</a:t>
            </a:r>
            <a:endParaRPr lang="en-US" altLang="zh-TW" sz="2000" dirty="0" smtClean="0">
              <a:solidFill>
                <a:srgbClr val="404040"/>
              </a:solidFill>
              <a:effectLst/>
              <a:latin typeface="Times New Roman"/>
              <a:ea typeface="Kai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Republiken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Kinas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förste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president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Februari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1913: </a:t>
            </a:r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örsta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valet till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Nationalförsamlingen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国民大会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uómín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dàhuì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).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Kinesiska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Nationalistpartiet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中国国民党 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z</a:t>
            </a:r>
            <a:r>
              <a:rPr lang="en-US" sz="2000" i="1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hōngguó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g</a:t>
            </a:r>
            <a:r>
              <a:rPr lang="en-US" sz="2000" i="1" dirty="0" err="1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uómíndǎng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vinner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stort</a:t>
            </a:r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Song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Jiaoren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宋教仁 </a:t>
            </a: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s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òng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jiàorén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1882-1913</a:t>
            </a:r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0622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Yuan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Shikai </a:t>
            </a:r>
            <a:r>
              <a:rPr lang="zh-TW" altLang="en-US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袁世凯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Yuán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Shìkǎi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), 1859-1916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zh-TW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Premiärminister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under Qing</a:t>
            </a:r>
            <a:endParaRPr lang="en-US" altLang="zh-TW" sz="2000" dirty="0" smtClean="0">
              <a:solidFill>
                <a:srgbClr val="404040"/>
              </a:solidFill>
              <a:effectLst/>
              <a:latin typeface="Times New Roman"/>
              <a:ea typeface="Kai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Republiken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Kinas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förste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president</a:t>
            </a: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85" y="0"/>
            <a:ext cx="55206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6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Yuan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Shikai </a:t>
            </a:r>
            <a:r>
              <a:rPr lang="zh-TW" altLang="en-US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袁世凯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Yuán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Shìkǎi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), 1859-1916</a:t>
            </a:r>
          </a:p>
          <a:p>
            <a:pPr marL="342900" indent="-342900" algn="l">
              <a:buFont typeface="Arial"/>
              <a:buChar char="•"/>
            </a:pPr>
            <a:r>
              <a:rPr lang="en-US" altLang="zh-TW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Premiärminister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under Qing</a:t>
            </a:r>
            <a:endParaRPr lang="en-US" altLang="zh-TW" sz="2000" dirty="0" smtClean="0">
              <a:solidFill>
                <a:srgbClr val="404040"/>
              </a:solidFill>
              <a:effectLst/>
              <a:latin typeface="Times New Roman"/>
              <a:ea typeface="Kai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Republiken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Kinas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förste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president</a:t>
            </a: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1915: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utropar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sig till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Kejsare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av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Kinesiska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Kejsardömet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中华帝国大皇帝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hōnghuá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ìguó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dà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uángdì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</a:p>
          <a:p>
            <a:pPr algn="l"/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Tar </a:t>
            </a:r>
            <a:r>
              <a:rPr lang="en-US" altLang="zh-TW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kejsarnamnet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Hongxian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洪宪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帝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hóngxiàndì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). </a:t>
            </a: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85" y="0"/>
            <a:ext cx="55206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2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Warlords_192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3056"/>
          <a:stretch>
            <a:fillRect/>
          </a:stretch>
        </p:blipFill>
        <p:spPr>
          <a:xfrm>
            <a:off x="-3175" y="79375"/>
            <a:ext cx="9296400" cy="6737350"/>
          </a:xfrm>
        </p:spPr>
      </p:pic>
    </p:spTree>
    <p:extLst>
      <p:ext uri="{BB962C8B-B14F-4D97-AF65-F5344CB8AC3E}">
        <p14:creationId xmlns:p14="http://schemas.microsoft.com/office/powerpoint/2010/main" val="3274133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1800-talet i korthet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Opiumkrigen, Hongkong förloras till Storbritannien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Första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Sino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-japanska kriget, kontrollen över Koreahalvön förloras</a:t>
            </a:r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Taipingupproret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 1850-1864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Boxarupproret, 1898-1900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100-dagarsreformerna, 1898</a:t>
            </a: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 descr="China_imperialism_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Warlords_192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3056"/>
          <a:stretch>
            <a:fillRect/>
          </a:stretch>
        </p:blipFill>
        <p:spPr>
          <a:xfrm>
            <a:off x="-3175" y="79375"/>
            <a:ext cx="9296400" cy="6737350"/>
          </a:xfrm>
        </p:spPr>
      </p:pic>
      <p:sp>
        <p:nvSpPr>
          <p:cNvPr id="3" name="textruta 2"/>
          <p:cNvSpPr txBox="1"/>
          <p:nvPr/>
        </p:nvSpPr>
        <p:spPr>
          <a:xfrm>
            <a:off x="418649" y="600142"/>
            <a:ext cx="3460835" cy="2831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 err="1" smtClean="0">
                <a:latin typeface="Times New Roman"/>
                <a:cs typeface="Times New Roman"/>
              </a:rPr>
              <a:t>Beiyang</a:t>
            </a:r>
            <a:r>
              <a:rPr lang="sv-SE" sz="2000" dirty="0" smtClean="0">
                <a:latin typeface="Times New Roman"/>
                <a:cs typeface="Times New Roman"/>
              </a:rPr>
              <a:t>-armén </a:t>
            </a:r>
            <a:r>
              <a:rPr lang="sv-SE" sz="2000" dirty="0" err="1" smtClean="0">
                <a:latin typeface="Kai"/>
                <a:ea typeface="Kai"/>
                <a:cs typeface="Kai"/>
              </a:rPr>
              <a:t>北洋军</a:t>
            </a:r>
            <a:r>
              <a:rPr lang="sv-SE" sz="2000" dirty="0" smtClean="0"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>
                <a:latin typeface="Times New Roman"/>
                <a:cs typeface="Times New Roman"/>
              </a:rPr>
              <a:t>b</a:t>
            </a:r>
            <a:r>
              <a:rPr lang="sv-SE" sz="2000" i="1" dirty="0" err="1" smtClean="0">
                <a:latin typeface="Times New Roman"/>
                <a:cs typeface="Times New Roman"/>
              </a:rPr>
              <a:t>ěiyáng</a:t>
            </a:r>
            <a:r>
              <a:rPr lang="sv-SE" sz="2000" i="1" dirty="0" smtClean="0">
                <a:latin typeface="Times New Roman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cs typeface="Times New Roman"/>
              </a:rPr>
              <a:t>j</a:t>
            </a:r>
            <a:r>
              <a:rPr lang="sv-SE" sz="2000" i="1" dirty="0" err="1" smtClean="0">
                <a:latin typeface="Times New Roman"/>
                <a:cs typeface="Times New Roman"/>
              </a:rPr>
              <a:t>ūn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>
              <a:latin typeface="Times New Roman"/>
              <a:cs typeface="Times New Roman"/>
            </a:endParaRPr>
          </a:p>
          <a:p>
            <a:r>
              <a:rPr lang="sv-SE" sz="2000" dirty="0" err="1" smtClean="0">
                <a:latin typeface="Times New Roman"/>
                <a:cs typeface="Times New Roman"/>
              </a:rPr>
              <a:t>Beiyang</a:t>
            </a:r>
            <a:r>
              <a:rPr lang="sv-SE" sz="2000" dirty="0" smtClean="0">
                <a:latin typeface="Times New Roman"/>
                <a:cs typeface="Times New Roman"/>
              </a:rPr>
              <a:t>-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regeringen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北洋政府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běiyáng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zhèngfǔ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1912-1928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Sun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Yatsen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och Nationalistpartiet i Guangzhou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65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p_northern_expedi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20" y="0"/>
            <a:ext cx="6580390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6251830" y="181437"/>
            <a:ext cx="2761543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Times New Roman"/>
                <a:cs typeface="Times New Roman"/>
              </a:rPr>
              <a:t>Norra expeditionen </a:t>
            </a:r>
            <a:r>
              <a:rPr lang="sv-SE" sz="2000" dirty="0" err="1" smtClean="0">
                <a:latin typeface="Kai"/>
                <a:ea typeface="Kai"/>
                <a:cs typeface="Kai"/>
              </a:rPr>
              <a:t>北伐</a:t>
            </a:r>
            <a:endParaRPr lang="sv-SE" sz="2000" dirty="0">
              <a:latin typeface="Kai"/>
              <a:ea typeface="Kai"/>
              <a:cs typeface="Kai"/>
            </a:endParaRPr>
          </a:p>
          <a:p>
            <a:r>
              <a:rPr lang="sv-SE" sz="2000" dirty="0" smtClean="0">
                <a:latin typeface="Times New Roman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cs typeface="Times New Roman"/>
              </a:rPr>
              <a:t>běi</a:t>
            </a:r>
            <a:r>
              <a:rPr lang="sv-SE" sz="2000" i="1" dirty="0" smtClean="0"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cs typeface="Times New Roman"/>
              </a:rPr>
              <a:t>fá</a:t>
            </a:r>
            <a:r>
              <a:rPr lang="sv-SE" sz="2000" dirty="0" smtClean="0">
                <a:latin typeface="Times New Roman"/>
                <a:cs typeface="Times New Roman"/>
              </a:rPr>
              <a:t>), 1926-1928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v-SE" dirty="0" smtClean="0">
                <a:latin typeface="Times New Roman"/>
                <a:cs typeface="Times New Roman"/>
              </a:rPr>
              <a:t>Första enade fronten: </a:t>
            </a:r>
          </a:p>
          <a:p>
            <a:r>
              <a:rPr lang="sv-SE" dirty="0">
                <a:latin typeface="Times New Roman"/>
                <a:cs typeface="Times New Roman"/>
              </a:rPr>
              <a:t>a</a:t>
            </a:r>
            <a:r>
              <a:rPr lang="sv-SE" dirty="0" smtClean="0">
                <a:latin typeface="Times New Roman"/>
                <a:cs typeface="Times New Roman"/>
              </a:rPr>
              <a:t>llians mellan GMD och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Det Kinesiska kommunist-</a:t>
            </a:r>
            <a:br>
              <a:rPr lang="sv-SE" dirty="0" smtClean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partiet</a:t>
            </a:r>
          </a:p>
          <a:p>
            <a:endParaRPr lang="sv-SE" dirty="0" smtClean="0">
              <a:latin typeface="Times New Roman"/>
              <a:cs typeface="Times New Roman"/>
            </a:endParaRPr>
          </a:p>
          <a:p>
            <a:r>
              <a:rPr lang="sv-SE" dirty="0" smtClean="0">
                <a:latin typeface="Times New Roman"/>
                <a:cs typeface="Times New Roman"/>
              </a:rPr>
              <a:t>Revolutionsarmén </a:t>
            </a:r>
            <a:br>
              <a:rPr lang="sv-SE" dirty="0" smtClean="0">
                <a:latin typeface="Times New Roman"/>
                <a:cs typeface="Times New Roman"/>
              </a:rPr>
            </a:br>
            <a:r>
              <a:rPr lang="zh-TW" altLang="en-US" dirty="0" smtClean="0">
                <a:effectLst/>
                <a:latin typeface="Kai"/>
                <a:ea typeface="Kai"/>
                <a:cs typeface="Kai"/>
              </a:rPr>
              <a:t>国民革命军</a:t>
            </a:r>
            <a:r>
              <a:rPr lang="sv-SE" altLang="zh-TW" dirty="0" smtClean="0">
                <a:effectLst/>
                <a:latin typeface="Kai"/>
                <a:ea typeface="Kai"/>
                <a:cs typeface="Kai"/>
              </a:rPr>
              <a:t/>
            </a:r>
            <a:br>
              <a:rPr lang="sv-SE" altLang="zh-TW" dirty="0" smtClean="0">
                <a:effectLst/>
                <a:latin typeface="Kai"/>
                <a:ea typeface="Kai"/>
                <a:cs typeface="Kai"/>
              </a:rPr>
            </a:br>
            <a:r>
              <a:rPr lang="sv-SE" altLang="zh-TW" dirty="0" smtClean="0">
                <a:effectLst/>
                <a:latin typeface="Kai"/>
                <a:ea typeface="Kai"/>
                <a:cs typeface="Kai"/>
              </a:rPr>
              <a:t>(</a:t>
            </a:r>
            <a:r>
              <a:rPr lang="sv-SE" altLang="zh-TW" i="1" dirty="0" err="1">
                <a:latin typeface="Times New Roman"/>
                <a:cs typeface="Times New Roman"/>
              </a:rPr>
              <a:t>g</a:t>
            </a:r>
            <a:r>
              <a:rPr lang="sv-SE" i="1" dirty="0" err="1" smtClean="0">
                <a:latin typeface="Times New Roman"/>
                <a:cs typeface="Times New Roman"/>
              </a:rPr>
              <a:t>uómín</a:t>
            </a:r>
            <a:r>
              <a:rPr lang="sv-SE" i="1" dirty="0" smtClean="0">
                <a:latin typeface="Times New Roman"/>
                <a:cs typeface="Times New Roman"/>
              </a:rPr>
              <a:t> gémìng </a:t>
            </a:r>
            <a:r>
              <a:rPr lang="sv-SE" i="1" dirty="0" err="1">
                <a:latin typeface="Times New Roman"/>
                <a:cs typeface="Times New Roman"/>
              </a:rPr>
              <a:t>j</a:t>
            </a:r>
            <a:r>
              <a:rPr lang="sv-SE" i="1" dirty="0" err="1" smtClean="0">
                <a:latin typeface="Times New Roman"/>
                <a:cs typeface="Times New Roman"/>
              </a:rPr>
              <a:t>ūn</a:t>
            </a:r>
            <a:r>
              <a:rPr lang="sv-SE" altLang="zh-TW" dirty="0" smtClean="0">
                <a:effectLst/>
                <a:latin typeface="Kai"/>
                <a:ea typeface="Kai"/>
                <a:cs typeface="Kai"/>
              </a:rPr>
              <a:t>)</a:t>
            </a:r>
            <a:endParaRPr lang="sv-SE" dirty="0">
              <a:latin typeface="Kai"/>
              <a:ea typeface="Kai"/>
              <a:cs typeface="Kai"/>
            </a:endParaRPr>
          </a:p>
          <a:p>
            <a:endParaRPr lang="sv-SE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459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Chiang Kai-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shek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蒋介石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b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TW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iǎng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ièshí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1887-1975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0" y="-13957"/>
            <a:ext cx="51434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Chiang Kai-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shek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蒋介石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b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TW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iǎng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ièshí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1887-1975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Gift med Song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Meiling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Kai"/>
                <a:ea typeface="Kai"/>
                <a:cs typeface="Kai"/>
              </a:rPr>
              <a:t>宋美龄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 (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s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òng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měilíng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), 1898-2003</a:t>
            </a:r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61" y="-1"/>
            <a:ext cx="52753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9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Chiang Kai-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shek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蒋介石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b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TW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iǎng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ièshí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1887-1975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Gift med Song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Meiling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Kai"/>
                <a:ea typeface="Kai"/>
                <a:cs typeface="Kai"/>
              </a:rPr>
              <a:t>宋美龄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 (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s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òng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měilíng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), 1898-2003</a:t>
            </a:r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142" y="-1"/>
            <a:ext cx="566734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6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Chiang Kai-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shek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蒋介石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b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TW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iǎng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ièshí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1887-1975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Gift med Song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Meiling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Kai"/>
                <a:ea typeface="Kai"/>
                <a:cs typeface="Kai"/>
              </a:rPr>
              <a:t>宋美龄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sòng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měilíng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), 1898-2003</a:t>
            </a:r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Överbefälhavare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Revolutionsarmén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(1926)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Satte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igång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Norra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expeditionen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27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juli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1926. </a:t>
            </a: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43631"/>
          <a:stretch/>
        </p:blipFill>
        <p:spPr>
          <a:xfrm>
            <a:off x="-707132" y="14430"/>
            <a:ext cx="5864949" cy="68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6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Chiang Kai-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shek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蒋介石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b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TW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iǎng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ièshí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1887-1975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Gift med Song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Meiling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Kai"/>
                <a:ea typeface="Kai"/>
                <a:cs typeface="Kai"/>
              </a:rPr>
              <a:t>宋美龄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sòng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měilíng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), 1898-2003</a:t>
            </a:r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Överbefälhavare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för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Revolutionsarmén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(1926)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Satte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igång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Norra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expeditionen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27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juli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1926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Shanghaimassakern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, 12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april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1927,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ledde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till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Ninghan-splittringen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宁汉分裂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</a:t>
            </a:r>
            <a:r>
              <a:rPr lang="en-US" sz="2000" i="1" dirty="0" err="1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íng</a:t>
            </a:r>
            <a:r>
              <a:rPr lang="en-US" sz="2000" i="1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hàn</a:t>
            </a:r>
            <a:r>
              <a:rPr lang="en-US" sz="2000" i="1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fēnliè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" y="14430"/>
            <a:ext cx="5114921" cy="68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Höstupproret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秋收起义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q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īushōu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q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ǐyì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1927</a:t>
            </a: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" y="27638"/>
            <a:ext cx="5114921" cy="68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Höstupproret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秋收起义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q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īushōu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q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ǐyì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1927</a:t>
            </a: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Mao Zedong 毛泽东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m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áo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z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édōng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1893-1976</a:t>
            </a: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" y="27638"/>
            <a:ext cx="5114921" cy="68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Nanjing-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decenniet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南京十年</a:t>
            </a:r>
            <a:r>
              <a:rPr lang="sv-SE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CN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</a:t>
            </a:r>
            <a:r>
              <a:rPr lang="sv-SE" sz="2000" i="1" dirty="0" err="1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ánjīng</a:t>
            </a:r>
            <a:r>
              <a:rPr lang="sv-SE" sz="2000" i="1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shí</a:t>
            </a:r>
            <a:r>
              <a:rPr lang="sv-SE" sz="2000" i="1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nián</a:t>
            </a:r>
            <a:r>
              <a:rPr lang="sv-SE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1927-1937</a:t>
            </a:r>
            <a:endParaRPr lang="zh-CN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Chiang Kai-shek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blir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vald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till president 1928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Revolutionsarmén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blir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till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Nationsarmén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国军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guó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ūn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Tog slut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i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och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med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Andra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Sino-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japanska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kriget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Motståndskriget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抗日战争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àngrì</a:t>
            </a:r>
            <a:r>
              <a:rPr lang="en-US" sz="2000" i="1" dirty="0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, 1937</a:t>
            </a: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 </a:t>
            </a: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6"/>
          <a:stretch/>
        </p:blipFill>
        <p:spPr>
          <a:xfrm>
            <a:off x="-2880066" y="0"/>
            <a:ext cx="8009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8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Efter Boxarprotokollet: </a:t>
            </a:r>
          </a:p>
          <a:p>
            <a:pPr algn="l"/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Cixi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bjuder in representanter från de europeiska nationerna till Förbjudna staden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1908: 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Guangxu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dör, 14 november</a:t>
            </a:r>
          </a:p>
          <a:p>
            <a:pPr algn="l"/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Puyi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溥仪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pǔyí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), 1906-1967, blir kejsare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宣统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xuāntǒng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)</a:t>
            </a:r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Cixi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dör, 15 november</a:t>
            </a: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Versaillefördraget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, 1919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Fjärde maj-rörelsen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五四运动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wǔsì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sv-SE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9" y="27638"/>
            <a:ext cx="4476206" cy="68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9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Versaillefördraget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, 1919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Fjärde maj-rörelsen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五四运动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wǔsì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sv-SE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Nya kulturrörelsen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新文化运动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īn wénhuà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1915-1921</a:t>
            </a: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Bland andra: Lu Xun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鲁迅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lǔ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xùn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Chen Duxiu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陈独秀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CN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c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hén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dúxiù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, Zhou Zuoren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周作人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CN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hōu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zuòrén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och Hu Shi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胡适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CN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ú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shì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sv-SE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" y="1937"/>
            <a:ext cx="4815286" cy="69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3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Versaillefördraget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, 1919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Fjärde maj-rörelsen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五四运动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wǔsì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sv-SE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Nya kulturrörelsen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新文化运动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īn wénhuà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1915-1921</a:t>
            </a: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Bland andra: Lu Xun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鲁迅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lǔ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xùn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Chen Duxiu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陈独秀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CN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c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hén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dúxiù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, Zhou Zuoren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周作人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CN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hōu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zuòrén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och Hu Shi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胡适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CN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ú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shì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 algn="l">
              <a:buFont typeface="Arial"/>
              <a:buChar char="•"/>
            </a:pP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Talspråkslitteratur</a:t>
            </a:r>
          </a:p>
          <a:p>
            <a:pPr marL="342900" indent="-342900" algn="l">
              <a:buFont typeface="Arial"/>
              <a:buChar char="•"/>
            </a:pP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Bekämpa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konfuciansk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hierarki </a:t>
            </a:r>
          </a:p>
          <a:p>
            <a:pPr marL="342900" indent="-342900" algn="l">
              <a:buFont typeface="Arial"/>
              <a:buChar char="•"/>
            </a:pP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Kina som nationsstat, inte definierad av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konfuciansk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kultur</a:t>
            </a:r>
          </a:p>
          <a:p>
            <a:pPr marL="342900" indent="-342900" algn="l">
              <a:buFont typeface="Arial"/>
              <a:buChar char="•"/>
            </a:pP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Demokrati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7"/>
            <a:ext cx="4838174" cy="69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7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Nya kulturrörelsen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新文化运动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īn wénhuà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1915-1921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Chen Duxiu </a:t>
            </a:r>
            <a:r>
              <a:rPr lang="zh-CN" altLang="en-US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陈独秀</a:t>
            </a:r>
            <a:r>
              <a:rPr lang="en-US" altLang="zh-CN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CN" sz="2000" i="1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c</a:t>
            </a:r>
            <a:r>
              <a:rPr lang="en-US" sz="2000" i="1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hén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dúxiù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1879-1948</a:t>
            </a: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Vetenskap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(“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赛先生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”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och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demokrati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(“</a:t>
            </a:r>
            <a:r>
              <a:rPr lang="zh-CHT" altLang="en-US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德先生</a:t>
            </a:r>
            <a:r>
              <a:rPr lang="sv-SE" altLang="zh-CHT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”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7"/>
            <a:ext cx="4779821" cy="69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Nya kulturrörelsen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新文化运动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xīn wénhuà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1915-1921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Chen Duxiu </a:t>
            </a:r>
            <a:r>
              <a:rPr lang="zh-CN" altLang="en-US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陈独秀</a:t>
            </a:r>
            <a:r>
              <a:rPr lang="en-US" altLang="zh-CN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CN" sz="2000" i="1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c</a:t>
            </a:r>
            <a:r>
              <a:rPr lang="en-US" sz="2000" i="1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hén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dúxiù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1879-1948</a:t>
            </a: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Vetenskap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(“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赛先生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”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och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demokrati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(“</a:t>
            </a:r>
            <a:r>
              <a:rPr lang="zh-CHT" altLang="en-US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德先生</a:t>
            </a:r>
            <a:r>
              <a:rPr lang="sv-SE" altLang="zh-CHT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”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Hu 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Shi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胡适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CN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h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ú</a:t>
            </a:r>
            <a:r>
              <a:rPr lang="en-US" sz="2000" i="1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shì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1891-1962</a:t>
            </a:r>
          </a:p>
          <a:p>
            <a:pPr algn="l"/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Talspråkslitteratur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白话</a:t>
            </a:r>
            <a:r>
              <a:rPr lang="zh-TW" alt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文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báihuàwén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  <a:b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</a:b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Pragmatism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实验主义</a:t>
            </a:r>
            <a:r>
              <a:rPr lang="sv-SE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/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实用主义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shíyànzhǔyì</a:t>
            </a:r>
            <a:r>
              <a:rPr lang="en-US" sz="2000" i="1" dirty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/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shíyòngzhǔyì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  <a:endParaRPr lang="sv-SE" altLang="zh-TW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Liberalism </a:t>
            </a:r>
            <a:r>
              <a:rPr lang="zh-TW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自由主义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z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ìyóu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zhǔyì</a:t>
            </a:r>
            <a:r>
              <a:rPr lang="en-US" altLang="zh-TW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  <a:endParaRPr lang="en-US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456" y="-10200"/>
            <a:ext cx="5231278" cy="68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5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Nya kulturrörelsen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新文化运动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xīn wénhuà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1915-1921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Litter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är ”revolution”? </a:t>
            </a:r>
          </a:p>
          <a:p>
            <a:pPr algn="l"/>
            <a:r>
              <a:rPr lang="ja-JP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革命 </a:t>
            </a:r>
            <a:r>
              <a:rPr lang="sv-SE" altLang="ja-JP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GB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gémìng</a:t>
            </a:r>
            <a:r>
              <a:rPr lang="sv-SE" altLang="ja-JP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sv-SE" altLang="ja-JP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39" r="45391"/>
          <a:stretch/>
        </p:blipFill>
        <p:spPr>
          <a:xfrm>
            <a:off x="-6191006" y="-141935"/>
            <a:ext cx="11020940" cy="71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1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Nya kulturrörelsen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新文化运动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xīn wénhuà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1915-1921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Litter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är ”revolution”? </a:t>
            </a:r>
          </a:p>
          <a:p>
            <a:pPr algn="l"/>
            <a:r>
              <a:rPr lang="ja-JP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革命 </a:t>
            </a:r>
            <a:r>
              <a:rPr lang="sv-SE" altLang="ja-JP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GB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gémìng</a:t>
            </a:r>
            <a:r>
              <a:rPr lang="sv-SE" altLang="ja-JP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sv-SE" altLang="ja-JP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Lu Xun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鲁迅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l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ǔ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xùn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1881-1936</a:t>
            </a: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1917: 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En galnings dagbo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狂人日记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kuángrén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r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ìjì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39" r="45391"/>
          <a:stretch/>
        </p:blipFill>
        <p:spPr>
          <a:xfrm>
            <a:off x="-6191006" y="-141935"/>
            <a:ext cx="11020940" cy="71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0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Nya kulturrörelsen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新文化运动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xīn wénhuà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yùndòng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1915-1921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Litter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är ”revolution”? </a:t>
            </a:r>
          </a:p>
          <a:p>
            <a:pPr algn="l"/>
            <a:r>
              <a:rPr lang="ja-JP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革命 </a:t>
            </a:r>
            <a:r>
              <a:rPr lang="sv-SE" altLang="ja-JP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GB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gémìng</a:t>
            </a:r>
            <a:r>
              <a:rPr lang="sv-SE" altLang="ja-JP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sv-SE" altLang="ja-JP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Lu Xun </a:t>
            </a:r>
            <a:r>
              <a:rPr lang="sv-SE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鲁迅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l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ǔ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xùn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), 1881-1936</a:t>
            </a: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1917: 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En galnings dagbo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k </a:t>
            </a:r>
            <a:r>
              <a:rPr lang="zh-CN" alt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狂人日记</a:t>
            </a:r>
            <a:r>
              <a:rPr lang="en-US" altLang="zh-CN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kuángrén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r</a:t>
            </a:r>
            <a:r>
              <a:rPr lang="sv-SE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ìjì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)</a:t>
            </a:r>
          </a:p>
          <a:p>
            <a:pPr algn="l"/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1918: Chen Duxiu och Hu Shi publicerar en artikelserie i </a:t>
            </a:r>
            <a:r>
              <a:rPr lang="sv-SE" sz="2000" i="1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Ny ungdom</a:t>
            </a:r>
            <a:endParaRPr lang="sv-SE" sz="2000" i="1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en-US" sz="2000" dirty="0" smtClean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5" y="-308218"/>
            <a:ext cx="4873342" cy="71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6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55265" y="397012"/>
            <a:ext cx="6400800" cy="5925398"/>
          </a:xfrm>
        </p:spPr>
        <p:txBody>
          <a:bodyPr>
            <a:normAutofit/>
          </a:bodyPr>
          <a:lstStyle/>
          <a:p>
            <a:pPr algn="l"/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Modern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Chinese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Literature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in the May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Fourth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Era 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Merle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Goldman (red), 1985</a:t>
            </a:r>
          </a:p>
          <a:p>
            <a:pPr algn="l"/>
            <a:endParaRPr lang="sv-SE" sz="20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An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Intellectual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History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of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Modern 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China</a:t>
            </a:r>
            <a:b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Goldman, Lee (red), 2001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Saving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the Nation: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Economic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Modernity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in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Republican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China</a:t>
            </a:r>
            <a:endParaRPr lang="sv-SE" sz="2000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Margherita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Zanasi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 2006</a:t>
            </a:r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Chiang Kai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Shek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: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China's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Generalissimo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and the Nation 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He</a:t>
            </a:r>
            <a:r>
              <a:rPr lang="sv-SE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Lost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Jonathan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Fenby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, 2005</a:t>
            </a:r>
            <a:endParaRPr lang="sv-SE" sz="2000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15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Efter Boxarprotokollet: </a:t>
            </a:r>
          </a:p>
          <a:p>
            <a:pPr algn="l"/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Cixi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bjuder in representanter från de europeiska nationerna till Förbjudna staden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1908: 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Guangxu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dör, 14 november</a:t>
            </a:r>
          </a:p>
          <a:p>
            <a:pPr algn="l"/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Puyi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溥仪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pǔyí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), 1906-1967, blir kejsare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宣统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xuāntǒng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)</a:t>
            </a:r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Cixi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 dör, 15 november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Xinhai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-revolutionen </a:t>
            </a:r>
            <a:r>
              <a:rPr lang="uz-Cyrl-U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辛亥革命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(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īnhài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gémìng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), 11 oktober 1911 – 12 februari 1912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”Den republikanska revolutionen”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(1901-1916)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”1911-revolutionen”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1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Xinhai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-revolutionen </a:t>
            </a:r>
            <a:r>
              <a:rPr lang="uz-Cyrl-U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辛亥革命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(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īnhài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gémìng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), 11 oktober 1911 – 12 februari 1912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”Den republikanska revolutionen”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(1901-1916)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”1911-revolutionen”</a:t>
            </a: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1905 i Tokyo: Sun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Yat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-sen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孙中山 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CN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ūn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zhōngshān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), 1866-1925, grundar Den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enade fronten </a:t>
            </a:r>
            <a:r>
              <a:rPr lang="ja-JP" altLang="en-US" sz="2000" dirty="0" smtClean="0">
                <a:solidFill>
                  <a:srgbClr val="404040"/>
                </a:solidFill>
                <a:effectLst/>
                <a:latin typeface="Kai"/>
                <a:ea typeface="Kai"/>
                <a:cs typeface="Kai"/>
              </a:rPr>
              <a:t>同盟会</a:t>
            </a:r>
            <a:r>
              <a:rPr lang="en-US" altLang="ja-JP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 (</a:t>
            </a:r>
            <a:r>
              <a:rPr lang="en-US" altLang="ja-JP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t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óngménghuì</a:t>
            </a:r>
            <a:r>
              <a:rPr lang="en-US" altLang="ja-JP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). </a:t>
            </a:r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1" y="-223313"/>
            <a:ext cx="4926128" cy="72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9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Xinhai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-revolutionen </a:t>
            </a:r>
            <a:r>
              <a:rPr lang="uz-Cyrl-U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辛亥革命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(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īnhài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gémìng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), 11 oktober 1911 – 12 februari 1912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”Den republikanska revolutionen”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(1901-1916)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”1911-revolutionen”</a:t>
            </a: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1905 i Tokyo: Sun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Yat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-sen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孙中山 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CN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ūn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zhōngshān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), 1866-1925, grundar Den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enade fronten </a:t>
            </a:r>
            <a:r>
              <a:rPr lang="ja-JP" altLang="en-US" sz="2000" dirty="0" smtClean="0">
                <a:solidFill>
                  <a:srgbClr val="404040"/>
                </a:solidFill>
                <a:effectLst/>
                <a:latin typeface="Kai"/>
                <a:ea typeface="Kai"/>
                <a:cs typeface="Kai"/>
              </a:rPr>
              <a:t>同盟会</a:t>
            </a:r>
            <a:r>
              <a:rPr lang="en-US" altLang="ja-JP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 (</a:t>
            </a:r>
            <a:r>
              <a:rPr lang="en-US" altLang="ja-JP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t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óngménghuì</a:t>
            </a:r>
            <a:r>
              <a:rPr lang="en-US" altLang="ja-JP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).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Wang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Jingwei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effectLst/>
                <a:latin typeface="Kai"/>
                <a:ea typeface="Kai"/>
                <a:cs typeface="Kai"/>
              </a:rPr>
              <a:t>汪精卫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 (</a:t>
            </a:r>
            <a:r>
              <a:rPr lang="en-US" altLang="zh-TW" sz="2000" dirty="0" err="1">
                <a:solidFill>
                  <a:srgbClr val="404040"/>
                </a:solidFill>
                <a:latin typeface="Times New Roman"/>
                <a:cs typeface="Times New Roman"/>
              </a:rPr>
              <a:t>w</a:t>
            </a:r>
            <a:r>
              <a:rPr lang="en-US" sz="2000" dirty="0" err="1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āng</a:t>
            </a:r>
            <a:r>
              <a:rPr lang="en-US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dirty="0" err="1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īngwèi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), 1883-1944</a:t>
            </a:r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9" r="5719"/>
          <a:stretch/>
        </p:blipFill>
        <p:spPr>
          <a:xfrm>
            <a:off x="-3843715" y="0"/>
            <a:ext cx="8827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Xinhai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-revolutionen </a:t>
            </a:r>
            <a:r>
              <a:rPr lang="uz-Cyrl-U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辛亥革命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(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īnhài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gémìng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), 11 oktober 1911 – 12 februari 1912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”Den republikanska revolutionen”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(1901-1916)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”1911-revolutionen”</a:t>
            </a: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1905 i Tokyo: Sun </a:t>
            </a:r>
            <a:r>
              <a:rPr lang="sv-S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Yat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-sen 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孙中山 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</a:t>
            </a:r>
            <a:r>
              <a:rPr lang="en-US" altLang="zh-CN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ūn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zhōngshān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), 1866-1925, grundar Den </a:t>
            </a:r>
            <a:r>
              <a:rPr lang="sv-SE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enade fronten </a:t>
            </a:r>
            <a:r>
              <a:rPr lang="ja-JP" altLang="en-US" sz="2000" dirty="0" smtClean="0">
                <a:solidFill>
                  <a:srgbClr val="404040"/>
                </a:solidFill>
                <a:effectLst/>
                <a:latin typeface="Kai"/>
                <a:ea typeface="Kai"/>
                <a:cs typeface="Kai"/>
              </a:rPr>
              <a:t>同盟会</a:t>
            </a:r>
            <a:r>
              <a:rPr lang="en-US" altLang="ja-JP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 (</a:t>
            </a:r>
            <a:r>
              <a:rPr lang="en-US" altLang="ja-JP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t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óngménghuì</a:t>
            </a:r>
            <a:r>
              <a:rPr lang="en-US" altLang="ja-JP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).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Wang </a:t>
            </a: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Jingwei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effectLst/>
                <a:latin typeface="Kai"/>
                <a:ea typeface="Kai"/>
                <a:cs typeface="Kai"/>
              </a:rPr>
              <a:t>汪精卫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 (</a:t>
            </a:r>
            <a:r>
              <a:rPr lang="en-US" altLang="zh-TW" sz="2000" dirty="0" err="1">
                <a:solidFill>
                  <a:srgbClr val="404040"/>
                </a:solidFill>
                <a:latin typeface="Times New Roman"/>
                <a:cs typeface="Times New Roman"/>
              </a:rPr>
              <a:t>w</a:t>
            </a:r>
            <a:r>
              <a:rPr lang="en-US" sz="2000" dirty="0" err="1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āng</a:t>
            </a:r>
            <a:r>
              <a:rPr lang="en-US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dirty="0" err="1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īngwèi</a:t>
            </a:r>
            <a:r>
              <a:rPr lang="en-US" altLang="zh-TW" sz="2000" dirty="0" smtClean="0">
                <a:solidFill>
                  <a:srgbClr val="404040"/>
                </a:solidFill>
                <a:effectLst/>
                <a:latin typeface="Times New Roman"/>
                <a:cs typeface="Times New Roman"/>
              </a:rPr>
              <a:t>), 1883-1944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err="1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Qiu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ea typeface="Kai"/>
                <a:cs typeface="Times New Roman"/>
              </a:rPr>
              <a:t> Jin </a:t>
            </a:r>
            <a:r>
              <a:rPr lang="en-US" sz="2000" dirty="0" smtClean="0">
                <a:solidFill>
                  <a:srgbClr val="404040"/>
                </a:solidFill>
                <a:latin typeface="Kai"/>
                <a:ea typeface="Kai"/>
                <a:cs typeface="Kai"/>
              </a:rPr>
              <a:t>秋瑾 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(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q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iū</a:t>
            </a:r>
            <a:r>
              <a:rPr lang="en-US" sz="2000" i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ǐn</a:t>
            </a:r>
            <a:r>
              <a:rPr lang="en-US" sz="2000" dirty="0" smtClean="0">
                <a:solidFill>
                  <a:srgbClr val="404040"/>
                </a:solidFill>
                <a:latin typeface="Times New Roman"/>
                <a:cs typeface="Times New Roman"/>
              </a:rPr>
              <a:t>), 1875-1907</a:t>
            </a:r>
            <a:endParaRPr lang="sv-SE" sz="2000" dirty="0">
              <a:solidFill>
                <a:srgbClr val="404040"/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122"/>
            <a:ext cx="4992435" cy="75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233116" y="111653"/>
            <a:ext cx="3865529" cy="6676562"/>
          </a:xfrm>
        </p:spPr>
        <p:txBody>
          <a:bodyPr>
            <a:normAutofit/>
          </a:bodyPr>
          <a:lstStyle/>
          <a:p>
            <a:pPr algn="l"/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Xinhai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-revolutionen </a:t>
            </a:r>
            <a:r>
              <a:rPr lang="uz-Cyrl-U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辛亥革命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i"/>
                <a:ea typeface="Kai"/>
                <a:cs typeface="Kai"/>
              </a:rPr>
              <a:t> 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(</a:t>
            </a:r>
            <a:r>
              <a:rPr lang="sv-SE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sv-SE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īnhài</a:t>
            </a:r>
            <a:r>
              <a:rPr lang="sv-SE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 gémìng</a:t>
            </a: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), 11 oktober 1911 – 12 februari 1912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”Den republikanska revolutionen”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(1901-1916)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”1911-revolutionen”</a:t>
            </a: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1906: </a:t>
            </a:r>
            <a:b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Qing tvingas studera konstitutionalism runt om i världen. </a:t>
            </a:r>
          </a:p>
          <a:p>
            <a:pPr algn="l"/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Kai"/>
                <a:cs typeface="Times New Roman"/>
              </a:rPr>
              <a:t>Efter ämbetsmannaexamen avskaffats grundas flera skolor, det underlättas för kineser att studera utomlands</a:t>
            </a: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Kai"/>
              <a:cs typeface="Times New Roman"/>
            </a:endParaRPr>
          </a:p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sv-S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Underrubrik 2"/>
          <p:cNvSpPr txBox="1">
            <a:spLocks/>
          </p:cNvSpPr>
          <p:nvPr/>
        </p:nvSpPr>
        <p:spPr>
          <a:xfrm>
            <a:off x="82625" y="69782"/>
            <a:ext cx="4075959" cy="66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29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1022</Words>
  <Application>Microsoft Macintosh PowerPoint</Application>
  <PresentationFormat>Bildspel på skärmen (4:3)</PresentationFormat>
  <Paragraphs>258</Paragraphs>
  <Slides>38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38</vt:i4>
      </vt:variant>
    </vt:vector>
  </HeadingPairs>
  <TitlesOfParts>
    <vt:vector size="39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Lund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Rebecka Eriksson</dc:creator>
  <cp:lastModifiedBy>Rebecka Eriksson</cp:lastModifiedBy>
  <cp:revision>158</cp:revision>
  <dcterms:created xsi:type="dcterms:W3CDTF">2014-03-19T10:35:46Z</dcterms:created>
  <dcterms:modified xsi:type="dcterms:W3CDTF">2014-03-25T16:59:51Z</dcterms:modified>
</cp:coreProperties>
</file>