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88" r:id="rId4"/>
    <p:sldId id="258" r:id="rId5"/>
    <p:sldId id="294" r:id="rId6"/>
    <p:sldId id="295" r:id="rId7"/>
    <p:sldId id="296" r:id="rId8"/>
    <p:sldId id="297" r:id="rId9"/>
    <p:sldId id="298" r:id="rId10"/>
    <p:sldId id="299" r:id="rId11"/>
    <p:sldId id="301" r:id="rId12"/>
    <p:sldId id="302" r:id="rId13"/>
    <p:sldId id="303" r:id="rId14"/>
    <p:sldId id="300" r:id="rId15"/>
    <p:sldId id="304" r:id="rId16"/>
    <p:sldId id="305" r:id="rId17"/>
    <p:sldId id="306" r:id="rId18"/>
    <p:sldId id="308" r:id="rId19"/>
    <p:sldId id="291" r:id="rId20"/>
    <p:sldId id="289" r:id="rId21"/>
    <p:sldId id="259" r:id="rId22"/>
    <p:sldId id="260" r:id="rId23"/>
    <p:sldId id="261" r:id="rId24"/>
    <p:sldId id="262" r:id="rId25"/>
    <p:sldId id="263" r:id="rId26"/>
    <p:sldId id="264" r:id="rId27"/>
    <p:sldId id="292" r:id="rId28"/>
    <p:sldId id="265" r:id="rId29"/>
    <p:sldId id="268" r:id="rId30"/>
    <p:sldId id="269" r:id="rId31"/>
    <p:sldId id="270" r:id="rId32"/>
    <p:sldId id="271" r:id="rId33"/>
    <p:sldId id="266" r:id="rId34"/>
    <p:sldId id="267" r:id="rId35"/>
    <p:sldId id="293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309" r:id="rId53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Objects="1">
      <p:cViewPr varScale="1">
        <p:scale>
          <a:sx n="80" d="100"/>
          <a:sy n="80" d="100"/>
        </p:scale>
        <p:origin x="-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theme" Target="theme/theme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viewProps" Target="viewProps.xml"/><Relationship Id="rId59" Type="http://schemas.openxmlformats.org/officeDocument/2006/relationships/tableStyles" Target="tableStyle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printerSettings" Target="printerSettings/printerSettings1.bin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presProps" Target="presProp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6729A-F8F7-BD48-99E9-82AA1FE6D03A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D5EA0-B774-4440-8DD9-A2A98E3C4952}" type="slidenum">
              <a:rPr lang="sv-SE" smtClean="0"/>
              <a:pPr/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22 provinser, 5 autonoma regioner, fyra direktstyrda</a:t>
            </a:r>
            <a:r>
              <a:rPr lang="sv-SE" baseline="0" dirty="0" smtClean="0"/>
              <a:t> städer.</a:t>
            </a:r>
            <a:endParaRPr lang="sv-SE" dirty="0" smtClean="0"/>
          </a:p>
          <a:p>
            <a:r>
              <a:rPr lang="sv-SE" dirty="0" smtClean="0"/>
              <a:t>Gränsen mellan norr och söder: </a:t>
            </a:r>
            <a:r>
              <a:rPr lang="sv-SE" dirty="0" err="1" smtClean="0"/>
              <a:t>Qinling-bergen</a:t>
            </a:r>
            <a:r>
              <a:rPr lang="sv-SE" dirty="0" smtClean="0"/>
              <a:t> och </a:t>
            </a:r>
            <a:r>
              <a:rPr lang="sv-SE" dirty="0" err="1" smtClean="0"/>
              <a:t>Huai-floden</a:t>
            </a:r>
            <a:r>
              <a:rPr lang="sv-SE" dirty="0" smtClean="0"/>
              <a:t>.</a:t>
            </a:r>
          </a:p>
          <a:p>
            <a:r>
              <a:rPr lang="sv-SE" dirty="0" smtClean="0"/>
              <a:t>Den ovan nämnda östra delen av Kina påverkas av två luftmassor/vindar : Den sibiriska vinden dominerar under vintern (november-mars), som ger norra Kina klara och kalla vintrar. De fuktiga luftmassorna från Stilla havet pressas då ner mot den sydöstra delen  av landet som får regniga vintrar.</a:t>
            </a:r>
          </a:p>
          <a:p>
            <a:endParaRPr lang="sv-SE" dirty="0" smtClean="0"/>
          </a:p>
          <a:p>
            <a:r>
              <a:rPr lang="sv-SE" dirty="0" smtClean="0"/>
              <a:t>På sommaren dominerar </a:t>
            </a:r>
            <a:r>
              <a:rPr lang="sv-SE" dirty="0" err="1" smtClean="0"/>
              <a:t>sydostmonsunen</a:t>
            </a:r>
            <a:r>
              <a:rPr lang="sv-SE" dirty="0" smtClean="0"/>
              <a:t> vars styrka avtar år nordväst. Den sydöstra kusten kan få upp emot 1500 mm per år. </a:t>
            </a:r>
          </a:p>
          <a:p>
            <a:r>
              <a:rPr lang="sv-SE" dirty="0" smtClean="0"/>
              <a:t>Under säsonger då sydosten dominerar når de kraftiga regnfallen Mongoliet. </a:t>
            </a:r>
          </a:p>
          <a:p>
            <a:r>
              <a:rPr lang="sv-SE" dirty="0" smtClean="0"/>
              <a:t>Under andra år (då fronten pressas söderut) kan stora mängder regn falla över de centrala delarna av landet som då lätt drabbas av översvämningar .</a:t>
            </a:r>
          </a:p>
          <a:p>
            <a:r>
              <a:rPr lang="sv-SE" dirty="0" smtClean="0"/>
              <a:t>Januaritemperatur:</a:t>
            </a:r>
          </a:p>
          <a:p>
            <a:r>
              <a:rPr lang="sv-SE" dirty="0" smtClean="0"/>
              <a:t>Norra Heilongjiang: -28° C</a:t>
            </a:r>
          </a:p>
          <a:p>
            <a:r>
              <a:rPr lang="sv-SE" dirty="0" err="1" smtClean="0"/>
              <a:t>Qinling-linjen</a:t>
            </a:r>
            <a:r>
              <a:rPr lang="sv-SE" dirty="0" smtClean="0"/>
              <a:t>: drygt 0° C</a:t>
            </a:r>
          </a:p>
          <a:p>
            <a:r>
              <a:rPr lang="sv-SE" dirty="0" smtClean="0"/>
              <a:t>Hainan: + 22° C</a:t>
            </a:r>
          </a:p>
          <a:p>
            <a:r>
              <a:rPr lang="sv-SE" dirty="0" smtClean="0"/>
              <a:t>Små skillnader mellan nord och syd under sommaren - endast fem grader skiljer Peking och Kanton.</a:t>
            </a:r>
          </a:p>
          <a:p>
            <a:endParaRPr lang="sv-SE" dirty="0" smtClean="0"/>
          </a:p>
          <a:p>
            <a:r>
              <a:rPr lang="sv-SE" dirty="0" smtClean="0"/>
              <a:t>Kom ihåg: Sällan minusgrader söder om </a:t>
            </a:r>
            <a:r>
              <a:rPr lang="sv-SE" dirty="0" err="1" smtClean="0"/>
              <a:t>Qinling-Huai</a:t>
            </a:r>
            <a:r>
              <a:rPr lang="sv-SE" dirty="0" smtClean="0"/>
              <a:t> - jordbruk året om.</a:t>
            </a:r>
          </a:p>
          <a:p>
            <a:r>
              <a:rPr lang="sv-SE" dirty="0" smtClean="0"/>
              <a:t>Risodling dominerar söder om denna linje och vete norr om den.</a:t>
            </a:r>
          </a:p>
          <a:p>
            <a:r>
              <a:rPr lang="sv-SE" dirty="0" smtClean="0"/>
              <a:t>Två skördar per år i </a:t>
            </a:r>
            <a:r>
              <a:rPr lang="sv-SE" dirty="0" err="1" smtClean="0"/>
              <a:t>Yangzi-dalen</a:t>
            </a:r>
            <a:r>
              <a:rPr lang="sv-SE" dirty="0" smtClean="0"/>
              <a:t> och söderut.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5EA0-B774-4440-8DD9-A2A98E3C4952}" type="slidenum">
              <a:rPr lang="sv-SE" smtClean="0"/>
              <a:pPr/>
              <a:t>4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Grönt: Norra dialektområdet 65%;</a:t>
            </a:r>
            <a:r>
              <a:rPr lang="sv-SE" baseline="0" dirty="0" smtClean="0"/>
              <a:t> Brunt </a:t>
            </a:r>
            <a:r>
              <a:rPr lang="sv-SE" baseline="0" dirty="0" err="1" smtClean="0"/>
              <a:t>Jin</a:t>
            </a:r>
            <a:r>
              <a:rPr lang="sv-SE" baseline="0" dirty="0" smtClean="0"/>
              <a:t> 4,5%; lila; Wu 7%; </a:t>
            </a:r>
            <a:r>
              <a:rPr lang="sv-SE" dirty="0" smtClean="0"/>
              <a:t>Turkost: Gan (Jiangxi) 3%;</a:t>
            </a:r>
            <a:r>
              <a:rPr lang="sv-SE" baseline="0" dirty="0" smtClean="0"/>
              <a:t> Gult Min (</a:t>
            </a:r>
            <a:r>
              <a:rPr lang="sv-SE" baseline="0" dirty="0" err="1" smtClean="0"/>
              <a:t>Hokien</a:t>
            </a:r>
            <a:r>
              <a:rPr lang="sv-SE" baseline="0" dirty="0" smtClean="0"/>
              <a:t>) 5%; Rosa </a:t>
            </a:r>
            <a:r>
              <a:rPr lang="sv-SE" baseline="0" dirty="0" err="1" smtClean="0"/>
              <a:t>Hakka</a:t>
            </a:r>
            <a:r>
              <a:rPr lang="sv-SE" baseline="0" dirty="0" smtClean="0"/>
              <a:t>  3%; Brunt </a:t>
            </a:r>
            <a:r>
              <a:rPr lang="sv-SE" baseline="0" dirty="0" err="1" smtClean="0"/>
              <a:t>Yue</a:t>
            </a:r>
            <a:r>
              <a:rPr lang="sv-SE" baseline="0" dirty="0" smtClean="0"/>
              <a:t> (kantonesiska) 4%;</a:t>
            </a:r>
          </a:p>
          <a:p>
            <a:r>
              <a:rPr lang="sv-SE" baseline="0" dirty="0" smtClean="0"/>
              <a:t>Rostrött </a:t>
            </a:r>
            <a:r>
              <a:rPr lang="sv-SE" baseline="0" dirty="0" err="1" smtClean="0"/>
              <a:t>Xiang</a:t>
            </a:r>
            <a:r>
              <a:rPr lang="sv-SE" baseline="0" dirty="0" smtClean="0"/>
              <a:t> (</a:t>
            </a:r>
            <a:r>
              <a:rPr lang="sv-SE" baseline="0" dirty="0" err="1" smtClean="0"/>
              <a:t>hunanesiska</a:t>
            </a:r>
            <a:r>
              <a:rPr lang="sv-SE" baseline="0" dirty="0" smtClean="0"/>
              <a:t>) 3%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5EA0-B774-4440-8DD9-A2A98E3C4952}" type="slidenum">
              <a:rPr lang="sv-SE" smtClean="0"/>
              <a:pPr/>
              <a:t>23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Orakel; </a:t>
            </a:r>
            <a:r>
              <a:rPr lang="sv-SE" dirty="0" err="1" smtClean="0"/>
              <a:t>jinwen</a:t>
            </a:r>
            <a:r>
              <a:rPr lang="sv-SE" dirty="0" smtClean="0"/>
              <a:t>; </a:t>
            </a:r>
            <a:r>
              <a:rPr lang="sv-SE" dirty="0" err="1" smtClean="0"/>
              <a:t>xiao</a:t>
            </a:r>
            <a:r>
              <a:rPr lang="sv-SE" dirty="0" smtClean="0"/>
              <a:t> </a:t>
            </a:r>
            <a:r>
              <a:rPr lang="sv-SE" dirty="0" err="1" smtClean="0"/>
              <a:t>zhuan</a:t>
            </a:r>
            <a:r>
              <a:rPr lang="sv-SE" dirty="0" smtClean="0"/>
              <a:t>; </a:t>
            </a:r>
            <a:r>
              <a:rPr lang="sv-SE" dirty="0" err="1" smtClean="0"/>
              <a:t>lishu</a:t>
            </a:r>
            <a:r>
              <a:rPr lang="sv-SE" dirty="0" smtClean="0"/>
              <a:t>; </a:t>
            </a:r>
            <a:r>
              <a:rPr lang="sv-SE" dirty="0" err="1" smtClean="0"/>
              <a:t>kaishu</a:t>
            </a:r>
            <a:r>
              <a:rPr lang="sv-SE" dirty="0" smtClean="0"/>
              <a:t>; </a:t>
            </a:r>
            <a:r>
              <a:rPr lang="sv-SE" dirty="0" err="1" smtClean="0"/>
              <a:t>caoshu</a:t>
            </a:r>
            <a:r>
              <a:rPr lang="sv-SE" dirty="0" smtClean="0"/>
              <a:t>; </a:t>
            </a:r>
            <a:r>
              <a:rPr lang="sv-SE" dirty="0" err="1" smtClean="0"/>
              <a:t>xingshu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5EA0-B774-4440-8DD9-A2A98E3C4952}" type="slidenum">
              <a:rPr lang="sv-SE" smtClean="0"/>
              <a:pPr/>
              <a:t>33</a:t>
            </a:fld>
            <a:endParaRPr lang="sv-S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Identifiera radikalen</a:t>
            </a:r>
            <a:r>
              <a:rPr lang="sv-SE" baseline="0" dirty="0" smtClean="0"/>
              <a:t> (””människoradikalen” – två streck ”er </a:t>
            </a:r>
            <a:r>
              <a:rPr lang="sv-SE" baseline="0" dirty="0" err="1" smtClean="0"/>
              <a:t>hua</a:t>
            </a:r>
            <a:r>
              <a:rPr lang="sv-SE" baseline="0" dirty="0" smtClean="0"/>
              <a:t>”) – radikalnummer 21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5EA0-B774-4440-8DD9-A2A98E3C4952}" type="slidenum">
              <a:rPr lang="sv-SE" smtClean="0"/>
              <a:pPr/>
              <a:t>38</a:t>
            </a:fld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Radikal 21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5EA0-B774-4440-8DD9-A2A98E3C4952}" type="slidenum">
              <a:rPr lang="sv-SE" smtClean="0"/>
              <a:pPr/>
              <a:t>39</a:t>
            </a:fld>
            <a:endParaRPr lang="sv-S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Radikal 21 + återstående streck i tecknet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dvs</a:t>
            </a:r>
            <a:r>
              <a:rPr lang="sv-SE" baseline="0" dirty="0" smtClean="0"/>
              <a:t> fem streck – sidan 495.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5EA0-B774-4440-8DD9-A2A98E3C4952}" type="slidenum">
              <a:rPr lang="sv-SE" smtClean="0"/>
              <a:pPr/>
              <a:t>41</a:t>
            </a:fld>
            <a:endParaRPr lang="sv-S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Gå till sidan 495</a:t>
            </a:r>
            <a:r>
              <a:rPr lang="sv-SE" baseline="0" dirty="0" smtClean="0"/>
              <a:t>!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5EA0-B774-4440-8DD9-A2A98E3C4952}" type="slidenum">
              <a:rPr lang="sv-SE" smtClean="0"/>
              <a:pPr/>
              <a:t>42</a:t>
            </a:fld>
            <a:endParaRPr lang="sv-S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Tecknet är </a:t>
            </a:r>
            <a:r>
              <a:rPr lang="sv-SE" dirty="0" err="1" smtClean="0"/>
              <a:t>nî</a:t>
            </a:r>
            <a:r>
              <a:rPr lang="sv-SE" dirty="0" smtClean="0"/>
              <a:t>  (andra person singularis):</a:t>
            </a:r>
            <a:r>
              <a:rPr lang="sv-SE" baseline="0" dirty="0" smtClean="0"/>
              <a:t> du , dig.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5EA0-B774-4440-8DD9-A2A98E3C4952}" type="slidenum">
              <a:rPr lang="sv-SE" smtClean="0"/>
              <a:pPr/>
              <a:t>43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3C64A-FC91-0D43-877D-166BEFE756D9}" type="datetimeFigureOut">
              <a:rPr lang="sv-SE" smtClean="0"/>
              <a:pPr/>
              <a:t>12-09-06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7E323-8FE0-DC4F-AC69-2377E904B2F7}" type="slidenum">
              <a:rPr lang="sv-SE" smtClean="0"/>
              <a:pPr/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.bin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kus.com/b/9780674116733.html" TargetMode="External"/><Relationship Id="rId3" Type="http://schemas.openxmlformats.org/officeDocument/2006/relationships/hyperlink" Target="http://www.bokus.com/cgi-bin/book_search.cgi?FAST=%20Goldman,%20Merle%20(Professor%20Of%20Chinese%20History,%20Boston%20University,%20Usa)&amp;FAST_VALUE=B_GLOBAL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Kina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 En kort introduktion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Och världens näst lägsta</a:t>
            </a:r>
            <a:br>
              <a:rPr lang="sv-SE" dirty="0" smtClean="0"/>
            </a:br>
            <a:r>
              <a:rPr lang="sv-SE" dirty="0" smtClean="0"/>
              <a:t>Turfan, Xinjiang</a:t>
            </a:r>
            <a:endParaRPr lang="sv-SE" dirty="0"/>
          </a:p>
        </p:txBody>
      </p:sp>
      <p:pic>
        <p:nvPicPr>
          <p:cNvPr id="3" name="Bildobjekt 2" descr="Turp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70038"/>
            <a:ext cx="5257800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Olika landskapstyper</a:t>
            </a:r>
            <a:br>
              <a:rPr lang="sv-SE" dirty="0" smtClean="0"/>
            </a:br>
            <a:r>
              <a:rPr lang="sv-SE" dirty="0" smtClean="0"/>
              <a:t>Öken</a:t>
            </a:r>
            <a:br>
              <a:rPr lang="sv-SE" dirty="0" smtClean="0"/>
            </a:br>
            <a:endParaRPr lang="sv-SE" dirty="0"/>
          </a:p>
        </p:txBody>
      </p:sp>
      <p:pic>
        <p:nvPicPr>
          <p:cNvPr id="3" name="Bildobjekt 2" descr="Taklamak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Grässtäpp</a:t>
            </a:r>
            <a:endParaRPr lang="sv-SE" dirty="0"/>
          </a:p>
        </p:txBody>
      </p:sp>
      <p:pic>
        <p:nvPicPr>
          <p:cNvPr id="3" name="Bildobjekt 2" descr="800px-Grasslands-mengg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Karga högplatåer</a:t>
            </a:r>
            <a:endParaRPr lang="sv-SE" dirty="0"/>
          </a:p>
        </p:txBody>
      </p:sp>
      <p:pic>
        <p:nvPicPr>
          <p:cNvPr id="3" name="Bildobjekt 2" descr="TibetanskaHögplatå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710"/>
            <a:ext cx="9144000" cy="4606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Bördiga slätter</a:t>
            </a:r>
            <a:br>
              <a:rPr lang="sv-SE" dirty="0" smtClean="0"/>
            </a:br>
            <a:r>
              <a:rPr lang="sv-SE" dirty="0" smtClean="0"/>
              <a:t>Den nordkinesiska slätten</a:t>
            </a:r>
            <a:endParaRPr lang="sv-SE" dirty="0"/>
          </a:p>
        </p:txBody>
      </p:sp>
      <p:pic>
        <p:nvPicPr>
          <p:cNvPr id="3" name="Bildobjekt 2" descr="NorthChinaPl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09928"/>
            <a:ext cx="5486400" cy="4233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Terassodlingar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Yunnan</a:t>
            </a:r>
            <a:endParaRPr lang="sv-SE" dirty="0"/>
          </a:p>
        </p:txBody>
      </p:sp>
      <p:pic>
        <p:nvPicPr>
          <p:cNvPr id="3" name="Bildobjekt 2" descr="TerrassodlingYunn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70038"/>
            <a:ext cx="5867400" cy="4678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Lösslandskapet</a:t>
            </a:r>
            <a:r>
              <a:rPr lang="sv-SE" dirty="0" smtClean="0"/>
              <a:t> norr om Gula floden</a:t>
            </a:r>
            <a:endParaRPr lang="sv-SE" dirty="0"/>
          </a:p>
        </p:txBody>
      </p:sp>
      <p:pic>
        <p:nvPicPr>
          <p:cNvPr id="3" name="Bildobjekt 2" descr="LösslandskapShanx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28800"/>
            <a:ext cx="72390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Teodlingarna i sydost</a:t>
            </a:r>
            <a:endParaRPr lang="sv-SE" dirty="0"/>
          </a:p>
        </p:txBody>
      </p:sp>
      <p:pic>
        <p:nvPicPr>
          <p:cNvPr id="3" name="Bildobjekt 2" descr="LongjingPlant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12" y="1488141"/>
            <a:ext cx="6454588" cy="4303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Och storstäderna …</a:t>
            </a:r>
            <a:endParaRPr lang="sv-SE" dirty="0"/>
          </a:p>
        </p:txBody>
      </p:sp>
      <p:pic>
        <p:nvPicPr>
          <p:cNvPr id="3" name="Bildobjekt 2" descr="ShanghaiB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Jordbruket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C.a</a:t>
            </a:r>
            <a:r>
              <a:rPr lang="sv-SE" dirty="0" smtClean="0"/>
              <a:t> 10% av arealen odlingsbar</a:t>
            </a:r>
          </a:p>
          <a:p>
            <a:r>
              <a:rPr lang="sv-SE" dirty="0" smtClean="0"/>
              <a:t>Jordbruket koncentrerat till de östra delarna</a:t>
            </a:r>
          </a:p>
          <a:p>
            <a:r>
              <a:rPr lang="sv-SE" dirty="0" err="1" smtClean="0"/>
              <a:t>Oas-kultur</a:t>
            </a:r>
            <a:r>
              <a:rPr lang="sv-SE" dirty="0" smtClean="0"/>
              <a:t> (frukt) och boskapsuppfödning i väst</a:t>
            </a:r>
          </a:p>
          <a:p>
            <a:r>
              <a:rPr lang="sv-SE" dirty="0" smtClean="0"/>
              <a:t>Risodling dominerar i söder och vete/hirs i norr</a:t>
            </a:r>
          </a:p>
          <a:p>
            <a:r>
              <a:rPr lang="sv-SE" dirty="0" smtClean="0"/>
              <a:t>Sojabönor, majs: norra och centrala delarna</a:t>
            </a:r>
          </a:p>
          <a:p>
            <a:r>
              <a:rPr lang="sv-SE" dirty="0" smtClean="0"/>
              <a:t>Te i sydost och sydväst (i bergen)</a:t>
            </a:r>
          </a:p>
          <a:p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Disposition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Klimat och geografi</a:t>
            </a:r>
          </a:p>
          <a:p>
            <a:r>
              <a:rPr lang="sv-SE" dirty="0" smtClean="0"/>
              <a:t>Folken</a:t>
            </a:r>
          </a:p>
          <a:p>
            <a:r>
              <a:rPr lang="sv-SE" dirty="0" smtClean="0"/>
              <a:t>Språken</a:t>
            </a:r>
          </a:p>
          <a:p>
            <a:r>
              <a:rPr lang="sv-SE" dirty="0" smtClean="0"/>
              <a:t>Kinesisk skrift</a:t>
            </a:r>
          </a:p>
          <a:p>
            <a:r>
              <a:rPr lang="sv-SE" dirty="0" smtClean="0"/>
              <a:t>Kinas tidigaste historia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Kinas folk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56 etniska grupper</a:t>
            </a:r>
          </a:p>
          <a:p>
            <a:r>
              <a:rPr lang="sv-SE" dirty="0" smtClean="0"/>
              <a:t>Han: drygt 90%</a:t>
            </a:r>
          </a:p>
          <a:p>
            <a:r>
              <a:rPr lang="sv-SE" dirty="0" smtClean="0"/>
              <a:t>55 minoriteter: knappt 10%</a:t>
            </a:r>
          </a:p>
          <a:p>
            <a:r>
              <a:rPr lang="sv-SE" dirty="0" smtClean="0"/>
              <a:t>Några av de större grupperna: </a:t>
            </a:r>
            <a:r>
              <a:rPr lang="sv-SE" dirty="0" err="1" smtClean="0"/>
              <a:t>Zhuang</a:t>
            </a:r>
            <a:r>
              <a:rPr lang="sv-SE" dirty="0" smtClean="0"/>
              <a:t> 18 </a:t>
            </a:r>
            <a:r>
              <a:rPr lang="sv-SE" dirty="0" err="1" smtClean="0"/>
              <a:t>milj</a:t>
            </a:r>
            <a:r>
              <a:rPr lang="sv-SE" dirty="0" smtClean="0"/>
              <a:t>; Manchu 10,6 </a:t>
            </a:r>
            <a:r>
              <a:rPr lang="sv-SE" dirty="0" err="1" smtClean="0"/>
              <a:t>milj</a:t>
            </a:r>
            <a:r>
              <a:rPr lang="sv-SE" dirty="0" smtClean="0"/>
              <a:t>; </a:t>
            </a:r>
            <a:r>
              <a:rPr lang="sv-SE" dirty="0" err="1" smtClean="0"/>
              <a:t>Hui</a:t>
            </a:r>
            <a:r>
              <a:rPr lang="sv-SE" dirty="0" smtClean="0"/>
              <a:t> 9,8 </a:t>
            </a:r>
            <a:r>
              <a:rPr lang="sv-SE" dirty="0" err="1" smtClean="0"/>
              <a:t>milj</a:t>
            </a:r>
            <a:r>
              <a:rPr lang="sv-SE" dirty="0" smtClean="0"/>
              <a:t>; </a:t>
            </a:r>
            <a:r>
              <a:rPr lang="sv-SE" dirty="0" err="1" smtClean="0"/>
              <a:t>Uyghur</a:t>
            </a:r>
            <a:r>
              <a:rPr lang="sv-SE" dirty="0" smtClean="0"/>
              <a:t> 8,3; Mongoler 5,8 </a:t>
            </a:r>
            <a:r>
              <a:rPr lang="sv-SE" dirty="0" err="1" smtClean="0"/>
              <a:t>milj</a:t>
            </a:r>
            <a:r>
              <a:rPr lang="sv-SE" dirty="0" smtClean="0"/>
              <a:t>; Tibetaner 5,4 </a:t>
            </a:r>
            <a:r>
              <a:rPr lang="sv-SE" dirty="0" err="1" smtClean="0"/>
              <a:t>milj</a:t>
            </a:r>
            <a:r>
              <a:rPr lang="sv-SE" dirty="0" smtClean="0"/>
              <a:t>; Koreaner 1,9 </a:t>
            </a:r>
            <a:r>
              <a:rPr lang="sv-SE" dirty="0" err="1" smtClean="0"/>
              <a:t>milj</a:t>
            </a:r>
            <a:endParaRPr lang="sv-SE" dirty="0" smtClean="0"/>
          </a:p>
          <a:p>
            <a:r>
              <a:rPr lang="sv-SE" dirty="0" smtClean="0"/>
              <a:t>I Kina: </a:t>
            </a:r>
            <a:r>
              <a:rPr lang="sv-SE" dirty="0" err="1" smtClean="0"/>
              <a:t>Zhonghua</a:t>
            </a:r>
            <a:r>
              <a:rPr lang="sv-SE" dirty="0" smtClean="0"/>
              <a:t> </a:t>
            </a:r>
            <a:r>
              <a:rPr lang="sv-SE" dirty="0" err="1" smtClean="0"/>
              <a:t>minzu</a:t>
            </a:r>
            <a:r>
              <a:rPr lang="sv-SE" dirty="0" smtClean="0"/>
              <a:t> (ung ”</a:t>
            </a:r>
            <a:r>
              <a:rPr lang="sv-SE" dirty="0" err="1" smtClean="0"/>
              <a:t>peoples</a:t>
            </a:r>
            <a:r>
              <a:rPr lang="sv-SE" dirty="0" smtClean="0"/>
              <a:t> of China”)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Språken i Kina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7724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Sinotibetanska</a:t>
            </a:r>
            <a:r>
              <a:rPr lang="sv-SE" dirty="0" smtClean="0"/>
              <a:t> språk</a:t>
            </a:r>
            <a:endParaRPr lang="sv-SE" dirty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533400" y="1860550"/>
          <a:ext cx="8153400" cy="4648200"/>
        </p:xfrm>
        <a:graphic>
          <a:graphicData uri="http://schemas.openxmlformats.org/presentationml/2006/ole">
            <p:oleObj spid="_x0000_s20482" name="Microsoft Organisationsschema" r:id="rId3" imgW="14376400" imgH="3860800" progId="MSOrgChart.2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 kinesiska dialekterna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82296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 södra dialekterna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1397000"/>
            <a:ext cx="6184900" cy="454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SVO-språk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En stavelse = ett tecken = ett morfem</a:t>
            </a: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1371600" y="2080939"/>
            <a:ext cx="5867400" cy="3028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sv-SE" dirty="0" err="1" smtClean="0"/>
              <a:t>Wô</a:t>
            </a:r>
            <a:r>
              <a:rPr lang="sv-SE" dirty="0" smtClean="0"/>
              <a:t> </a:t>
            </a:r>
            <a:r>
              <a:rPr lang="sv-SE" dirty="0" err="1" smtClean="0"/>
              <a:t>ài</a:t>
            </a:r>
            <a:r>
              <a:rPr lang="sv-SE" dirty="0" smtClean="0"/>
              <a:t> </a:t>
            </a:r>
            <a:r>
              <a:rPr lang="sv-SE" dirty="0" err="1" smtClean="0"/>
              <a:t>nî</a:t>
            </a:r>
            <a:r>
              <a:rPr lang="sv-SE" dirty="0" smtClean="0"/>
              <a:t>   </a:t>
            </a:r>
          </a:p>
          <a:p>
            <a:pPr>
              <a:spcBef>
                <a:spcPct val="20000"/>
              </a:spcBef>
            </a:pPr>
            <a:r>
              <a:rPr lang="ja-JP" altLang="sv-SE" dirty="0" smtClean="0">
                <a:latin typeface="Kai" pitchFamily="-65" charset="-122"/>
                <a:ea typeface="ＭＳ Ｐゴシック" pitchFamily="-65" charset="-128"/>
              </a:rPr>
              <a:t>我爱你</a:t>
            </a:r>
            <a:r>
              <a:rPr lang="sv-SE" dirty="0" smtClean="0">
                <a:latin typeface="Kai" pitchFamily="-65" charset="-122"/>
              </a:rPr>
              <a:t> 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sv-SE" dirty="0" smtClean="0"/>
              <a:t>Jag älskar dig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sv-SE" dirty="0" smtClean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sv-SE" dirty="0" err="1" smtClean="0"/>
              <a:t>Nî</a:t>
            </a:r>
            <a:r>
              <a:rPr lang="sv-SE" dirty="0" smtClean="0"/>
              <a:t> </a:t>
            </a:r>
            <a:r>
              <a:rPr lang="sv-SE" dirty="0" err="1" smtClean="0"/>
              <a:t>ài</a:t>
            </a:r>
            <a:r>
              <a:rPr lang="sv-SE" dirty="0" smtClean="0"/>
              <a:t> </a:t>
            </a:r>
            <a:r>
              <a:rPr lang="sv-SE" dirty="0" err="1" smtClean="0"/>
              <a:t>wô</a:t>
            </a:r>
            <a:r>
              <a:rPr lang="sv-SE" dirty="0" smtClean="0"/>
              <a:t>  </a:t>
            </a:r>
          </a:p>
          <a:p>
            <a:pPr>
              <a:spcBef>
                <a:spcPct val="20000"/>
              </a:spcBef>
            </a:pPr>
            <a:r>
              <a:rPr lang="ja-JP" altLang="sv-SE" dirty="0" smtClean="0">
                <a:latin typeface="Kai" pitchFamily="-65" charset="-122"/>
                <a:ea typeface="ＭＳ Ｐゴシック" pitchFamily="-65" charset="-128"/>
              </a:rPr>
              <a:t>你爱我</a:t>
            </a:r>
            <a:endParaRPr lang="sv-SE" dirty="0" smtClean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sv-SE" dirty="0" smtClean="0"/>
              <a:t>Du älskar mig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sv-SE" dirty="0" smtClean="0"/>
          </a:p>
          <a:p>
            <a:pPr>
              <a:spcBef>
                <a:spcPct val="20000"/>
              </a:spcBef>
              <a:buFontTx/>
              <a:buChar char="•"/>
            </a:pP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Något om kinesiska tecken</a:t>
            </a:r>
            <a:endParaRPr lang="sv-SE" dirty="0"/>
          </a:p>
        </p:txBody>
      </p:sp>
      <p:sp>
        <p:nvSpPr>
          <p:cNvPr id="4" name="Underrubrik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- Och hur man slår i ett kinesiskt lexikon</a:t>
            </a:r>
          </a:p>
          <a:p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Toner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Rikskinesiskan</a:t>
            </a:r>
            <a:r>
              <a:rPr lang="sv-SE" dirty="0" smtClean="0"/>
              <a:t> har fyra toner</a:t>
            </a:r>
          </a:p>
          <a:p>
            <a:r>
              <a:rPr lang="sv-SE" dirty="0" smtClean="0"/>
              <a:t>Första: Jämn ”</a:t>
            </a:r>
            <a:r>
              <a:rPr lang="sv-SE" dirty="0" err="1" smtClean="0"/>
              <a:t>mä</a:t>
            </a:r>
            <a:r>
              <a:rPr lang="sv-SE" dirty="0" smtClean="0"/>
              <a:t>” (mor)</a:t>
            </a:r>
          </a:p>
          <a:p>
            <a:r>
              <a:rPr lang="sv-SE" dirty="0" smtClean="0"/>
              <a:t>Andra: Stigande ”</a:t>
            </a:r>
            <a:r>
              <a:rPr lang="sv-SE" dirty="0" err="1" smtClean="0"/>
              <a:t>má</a:t>
            </a:r>
            <a:r>
              <a:rPr lang="sv-SE" dirty="0" smtClean="0"/>
              <a:t>” (hampa)</a:t>
            </a:r>
          </a:p>
          <a:p>
            <a:r>
              <a:rPr lang="sv-SE" dirty="0" smtClean="0"/>
              <a:t>Tredje: Fallande/stigande: </a:t>
            </a:r>
            <a:r>
              <a:rPr lang="sv-SE" dirty="0" err="1" smtClean="0"/>
              <a:t>Mâ</a:t>
            </a:r>
            <a:r>
              <a:rPr lang="sv-SE" dirty="0" smtClean="0"/>
              <a:t> (häst)</a:t>
            </a:r>
          </a:p>
          <a:p>
            <a:r>
              <a:rPr lang="sv-SE" dirty="0" smtClean="0"/>
              <a:t>Fjärde: Fallande </a:t>
            </a:r>
            <a:r>
              <a:rPr lang="sv-SE" dirty="0" err="1" smtClean="0"/>
              <a:t>mà</a:t>
            </a:r>
            <a:r>
              <a:rPr lang="sv-SE" dirty="0" smtClean="0"/>
              <a:t> (banna)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Bildtecken</a:t>
            </a:r>
            <a:endParaRPr lang="sv-SE" dirty="0"/>
          </a:p>
        </p:txBody>
      </p:sp>
      <p:sp>
        <p:nvSpPr>
          <p:cNvPr id="10" name="Rektangel 9"/>
          <p:cNvSpPr/>
          <p:nvPr/>
        </p:nvSpPr>
        <p:spPr>
          <a:xfrm>
            <a:off x="2286000" y="2328699"/>
            <a:ext cx="51054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28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ja-JP" altLang="sv-SE" sz="28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日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	</a:t>
            </a:r>
            <a:r>
              <a:rPr lang="sv-SE" sz="2800" dirty="0" err="1" smtClean="0">
                <a:solidFill>
                  <a:srgbClr val="000000"/>
                </a:solidFill>
                <a:latin typeface="Geneva" pitchFamily="-65" charset="0"/>
              </a:rPr>
              <a:t>rì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		sol</a:t>
            </a:r>
            <a:endParaRPr lang="sv-SE" sz="2800" dirty="0" smtClean="0">
              <a:solidFill>
                <a:srgbClr val="000000"/>
              </a:solidFill>
              <a:latin typeface="Hei" pitchFamily="-65" charset="-122"/>
            </a:endParaRPr>
          </a:p>
          <a:p>
            <a:endParaRPr lang="sv-SE" sz="28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ja-JP" altLang="sv-SE" sz="28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月</a:t>
            </a:r>
            <a:r>
              <a:rPr lang="sv-SE" sz="2800" dirty="0" smtClean="0">
                <a:solidFill>
                  <a:srgbClr val="000000"/>
                </a:solidFill>
                <a:latin typeface="Hei" pitchFamily="-65" charset="-122"/>
              </a:rPr>
              <a:t>		</a:t>
            </a:r>
            <a:r>
              <a:rPr lang="sv-SE" sz="2800" dirty="0" err="1" smtClean="0">
                <a:solidFill>
                  <a:srgbClr val="000000"/>
                </a:solidFill>
                <a:latin typeface="Geneva" pitchFamily="-65" charset="0"/>
              </a:rPr>
              <a:t>yuè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	måne</a:t>
            </a:r>
            <a:endParaRPr lang="sv-SE" sz="2800" dirty="0" smtClean="0">
              <a:solidFill>
                <a:srgbClr val="000000"/>
              </a:solidFill>
              <a:latin typeface="Hei" pitchFamily="-65" charset="-122"/>
            </a:endParaRPr>
          </a:p>
          <a:p>
            <a:endParaRPr lang="sv-SE" sz="28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ja-JP" altLang="sv-SE" sz="28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目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	</a:t>
            </a:r>
            <a:r>
              <a:rPr lang="sv-SE" sz="2800" dirty="0" err="1" smtClean="0">
                <a:solidFill>
                  <a:srgbClr val="000000"/>
                </a:solidFill>
                <a:latin typeface="Geneva" pitchFamily="-65" charset="0"/>
              </a:rPr>
              <a:t>mù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  		öga</a:t>
            </a:r>
            <a:endParaRPr lang="sv-SE" sz="28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endParaRPr lang="sv-SE" sz="28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ja-JP" altLang="sv-SE" sz="28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木</a:t>
            </a:r>
            <a:r>
              <a:rPr lang="sv-SE" sz="2800" dirty="0" smtClean="0">
                <a:solidFill>
                  <a:srgbClr val="000000"/>
                </a:solidFill>
                <a:latin typeface="Hei" pitchFamily="-65" charset="-122"/>
              </a:rPr>
              <a:t>		</a:t>
            </a:r>
            <a:r>
              <a:rPr lang="sv-SE" sz="2800" dirty="0" err="1" smtClean="0">
                <a:solidFill>
                  <a:srgbClr val="000000"/>
                </a:solidFill>
                <a:latin typeface="Geneva" pitchFamily="-65" charset="0"/>
              </a:rPr>
              <a:t>mù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	träd</a:t>
            </a:r>
            <a:endParaRPr lang="sv-SE" sz="2800" dirty="0">
              <a:solidFill>
                <a:srgbClr val="000000"/>
              </a:solidFill>
              <a:latin typeface="Geneva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Abstrakta bilder</a:t>
            </a:r>
            <a:endParaRPr lang="sv-SE" dirty="0"/>
          </a:p>
        </p:txBody>
      </p:sp>
      <p:sp>
        <p:nvSpPr>
          <p:cNvPr id="3" name="Rektangel 2"/>
          <p:cNvSpPr/>
          <p:nvPr/>
        </p:nvSpPr>
        <p:spPr>
          <a:xfrm>
            <a:off x="2286000" y="241333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sv-SE" sz="28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上</a:t>
            </a:r>
            <a:r>
              <a:rPr lang="sv-SE" sz="2800" dirty="0" smtClean="0">
                <a:solidFill>
                  <a:srgbClr val="000000"/>
                </a:solidFill>
                <a:latin typeface="Kai" pitchFamily="-65" charset="-122"/>
              </a:rPr>
              <a:t>	</a:t>
            </a:r>
            <a:r>
              <a:rPr lang="sv-SE" sz="2800" dirty="0" err="1" smtClean="0">
                <a:solidFill>
                  <a:srgbClr val="000000"/>
                </a:solidFill>
                <a:latin typeface="Geneva" pitchFamily="-65" charset="0"/>
              </a:rPr>
              <a:t>shàng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över</a:t>
            </a:r>
            <a:endParaRPr lang="sv-SE" sz="2800" dirty="0" smtClean="0">
              <a:solidFill>
                <a:srgbClr val="000000"/>
              </a:solidFill>
              <a:latin typeface="Kai" pitchFamily="-65" charset="-122"/>
            </a:endParaRPr>
          </a:p>
          <a:p>
            <a:endParaRPr lang="sv-SE" sz="2800" dirty="0" smtClean="0">
              <a:solidFill>
                <a:srgbClr val="000000"/>
              </a:solidFill>
              <a:latin typeface="Kai" pitchFamily="-65" charset="-122"/>
            </a:endParaRPr>
          </a:p>
          <a:p>
            <a:r>
              <a:rPr lang="ja-JP" altLang="sv-SE" sz="28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下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800" dirty="0" err="1" smtClean="0">
                <a:solidFill>
                  <a:srgbClr val="000000"/>
                </a:solidFill>
                <a:latin typeface="Geneva" pitchFamily="-65" charset="0"/>
              </a:rPr>
              <a:t>xià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	under</a:t>
            </a:r>
          </a:p>
          <a:p>
            <a:endParaRPr lang="sv-SE" sz="2800" dirty="0" smtClean="0">
              <a:solidFill>
                <a:srgbClr val="000000"/>
              </a:solidFill>
              <a:latin typeface="Geneva" pitchFamily="-65" charset="0"/>
            </a:endParaRPr>
          </a:p>
          <a:p>
            <a:r>
              <a:rPr lang="zh-CN" altLang="en-US" sz="2800" dirty="0" smtClean="0">
                <a:solidFill>
                  <a:srgbClr val="000000"/>
                </a:solidFill>
                <a:latin typeface="Geneva" pitchFamily="-65" charset="0"/>
              </a:rPr>
              <a:t>一</a:t>
            </a:r>
            <a:r>
              <a:rPr lang="sv-SE" altLang="zh-CN" sz="28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altLang="zh-CN" sz="2800" dirty="0" err="1" smtClean="0">
                <a:solidFill>
                  <a:srgbClr val="000000"/>
                </a:solidFill>
                <a:latin typeface="Geneva" pitchFamily="-65" charset="0"/>
              </a:rPr>
              <a:t>yï</a:t>
            </a:r>
            <a:r>
              <a:rPr lang="sv-SE" altLang="zh-CN" sz="2800" dirty="0" smtClean="0">
                <a:solidFill>
                  <a:srgbClr val="000000"/>
                </a:solidFill>
                <a:latin typeface="Geneva" pitchFamily="-65" charset="0"/>
              </a:rPr>
              <a:t>			ett</a:t>
            </a:r>
            <a:endParaRPr lang="sv-SE" sz="2800" dirty="0" smtClean="0">
              <a:solidFill>
                <a:srgbClr val="000000"/>
              </a:solidFill>
              <a:latin typeface="Kai" pitchFamily="-65" charset="-122"/>
            </a:endParaRPr>
          </a:p>
          <a:p>
            <a:endParaRPr lang="sv-SE" sz="2800" dirty="0" smtClean="0">
              <a:solidFill>
                <a:srgbClr val="000000"/>
              </a:solidFill>
              <a:latin typeface="Kai" pitchFamily="-65" charset="-122"/>
            </a:endParaRPr>
          </a:p>
          <a:p>
            <a:r>
              <a:rPr lang="ja-JP" altLang="sv-SE" sz="28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二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800" dirty="0" err="1" smtClean="0">
                <a:solidFill>
                  <a:srgbClr val="000000"/>
                </a:solidFill>
                <a:latin typeface="Geneva" pitchFamily="-65" charset="0"/>
              </a:rPr>
              <a:t>èr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	två</a:t>
            </a:r>
            <a:endParaRPr lang="sv-SE" sz="2800" dirty="0" smtClean="0">
              <a:solidFill>
                <a:srgbClr val="000000"/>
              </a:solidFill>
              <a:latin typeface="Kai" pitchFamily="-65" charset="-122"/>
            </a:endParaRPr>
          </a:p>
          <a:p>
            <a:endParaRPr lang="sv-SE" sz="2800" dirty="0" smtClean="0">
              <a:solidFill>
                <a:srgbClr val="000000"/>
              </a:solidFill>
              <a:latin typeface="Kai" pitchFamily="-65" charset="-122"/>
            </a:endParaRPr>
          </a:p>
          <a:p>
            <a:r>
              <a:rPr lang="ja-JP" altLang="sv-SE" sz="28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三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800" dirty="0" err="1" smtClean="0">
                <a:solidFill>
                  <a:srgbClr val="000000"/>
                </a:solidFill>
                <a:latin typeface="Geneva" pitchFamily="-65" charset="0"/>
              </a:rPr>
              <a:t>sän</a:t>
            </a:r>
            <a:r>
              <a:rPr lang="sv-SE" sz="2800" dirty="0" smtClean="0">
                <a:solidFill>
                  <a:srgbClr val="000000"/>
                </a:solidFill>
                <a:latin typeface="Geneva" pitchFamily="-65" charset="0"/>
              </a:rPr>
              <a:t>		tre</a:t>
            </a:r>
            <a:endParaRPr lang="sv-SE" sz="2800" dirty="0">
              <a:solidFill>
                <a:srgbClr val="000000"/>
              </a:solidFill>
              <a:latin typeface="Geneva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286000" y="22748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u="sng" dirty="0">
                <a:hlinkClick r:id="rId2"/>
              </a:rPr>
              <a:t>China av Fairbank, John King / Goldman, Merle (Professor Of Chinese History, Boston University, Usa)Paperback. Harvard University Press, USA, 1998 (9780674116733).Skickas normalt inom 5-8 arbetsdagar</a:t>
            </a:r>
            <a:r>
              <a:rPr lang="sv-SE" b="1" u="sng" dirty="0" smtClean="0">
                <a:hlinkClick r:id="rId2"/>
              </a:rPr>
              <a:t>.</a:t>
            </a:r>
            <a:r>
              <a:rPr lang="sv-SE" b="1" u="sng" dirty="0" smtClean="0"/>
              <a:t> </a:t>
            </a:r>
            <a:r>
              <a:rPr lang="sv-SE" b="1" dirty="0"/>
              <a:t>214:-</a:t>
            </a:r>
            <a:endParaRPr lang="sv-SE" b="1" u="sng" dirty="0">
              <a:hlinkClick r:id="rId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mtClean="0"/>
              <a:t>Idékomplex</a:t>
            </a:r>
            <a:br>
              <a:rPr lang="sv-SE" smtClean="0"/>
            </a:br>
            <a:r>
              <a:rPr lang="sv-SE" smtClean="0"/>
              <a:t>Sammansatta bildtecken</a:t>
            </a: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2286000" y="241333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sv-SE" sz="2400" dirty="0" smtClean="0">
                <a:solidFill>
                  <a:srgbClr val="000000"/>
                </a:solidFill>
                <a:latin typeface="Hei" pitchFamily="-65" charset="-122"/>
                <a:ea typeface="ＭＳ Ｐゴシック" pitchFamily="-65" charset="-128"/>
              </a:rPr>
              <a:t>明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míng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- ljus 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sol+måne</a:t>
            </a:r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Hei" pitchFamily="-65" charset="-122"/>
                <a:ea typeface="ＭＳ Ｐゴシック" pitchFamily="-65" charset="-128"/>
              </a:rPr>
              <a:t>林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lín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– skog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träd+träd</a:t>
            </a:r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Hei" pitchFamily="-65" charset="-122"/>
                <a:ea typeface="ＭＳ Ｐゴシック" pitchFamily="-65" charset="-128"/>
              </a:rPr>
              <a:t>好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hâo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-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god,bra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kvinna+barn</a:t>
            </a:r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Hei" pitchFamily="-65" charset="-122"/>
                <a:ea typeface="ＭＳ Ｐゴシック" pitchFamily="-65" charset="-128"/>
              </a:rPr>
              <a:t>鸣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míng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- kvitter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mun+fågel</a:t>
            </a:r>
            <a:endParaRPr lang="sv-SE" sz="2400" dirty="0">
              <a:solidFill>
                <a:srgbClr val="000000"/>
              </a:solidFill>
              <a:latin typeface="Geneva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Fonetiska lån</a:t>
            </a:r>
            <a:endParaRPr lang="sv-SE" dirty="0"/>
          </a:p>
        </p:txBody>
      </p:sp>
      <p:sp>
        <p:nvSpPr>
          <p:cNvPr id="3" name="Rektangel 2"/>
          <p:cNvSpPr/>
          <p:nvPr/>
        </p:nvSpPr>
        <p:spPr>
          <a:xfrm>
            <a:off x="1219200" y="2413338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sv-SE" sz="2400" dirty="0" smtClean="0">
                <a:solidFill>
                  <a:srgbClr val="000000"/>
                </a:solidFill>
                <a:latin typeface="Hei" pitchFamily="-65" charset="-122"/>
                <a:ea typeface="ＭＳ Ｐゴシック" pitchFamily="-65" charset="-128"/>
              </a:rPr>
              <a:t>来</a:t>
            </a:r>
            <a:r>
              <a:rPr lang="sv-SE" sz="2400" dirty="0" smtClean="0">
                <a:solidFill>
                  <a:srgbClr val="000000"/>
                </a:solidFill>
                <a:latin typeface="Hei" pitchFamily="-65" charset="-122"/>
              </a:rPr>
              <a:t>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lái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	slags vete 	homofont med “kommer”</a:t>
            </a:r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Hei" pitchFamily="-65" charset="-122"/>
                <a:ea typeface="ＭＳ Ｐゴシック" pitchFamily="-65" charset="-128"/>
              </a:rPr>
              <a:t>万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wàn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skorpion		homofont med “tiotusen”</a:t>
            </a:r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endParaRPr lang="sv-SE" sz="2400" dirty="0" smtClean="0">
              <a:solidFill>
                <a:srgbClr val="000000"/>
              </a:solidFill>
              <a:latin typeface="Hei" pitchFamily="-65" charset="-122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Hei" pitchFamily="-65" charset="-122"/>
                <a:ea typeface="ＭＳ Ｐゴシック" pitchFamily="-65" charset="-128"/>
              </a:rPr>
              <a:t>其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qí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	korg			homofont med “dess”</a:t>
            </a:r>
            <a:endParaRPr lang="sv-SE" sz="2400" dirty="0">
              <a:solidFill>
                <a:srgbClr val="000000"/>
              </a:solidFill>
              <a:latin typeface="Geneva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228600" y="58846"/>
            <a:ext cx="9296400" cy="609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>
                <a:solidFill>
                  <a:srgbClr val="000000"/>
                </a:solidFill>
                <a:latin typeface="Geneva" pitchFamily="-65" charset="0"/>
              </a:rPr>
              <a:t>Fonetiska sammansättningar (Den absoluta majoriteten av tecknen)	</a:t>
            </a:r>
            <a:endParaRPr lang="sv-SE" dirty="0" smtClean="0">
              <a:solidFill>
                <a:srgbClr val="000000"/>
              </a:solidFill>
              <a:latin typeface="Geneva" pitchFamily="-65" charset="0"/>
            </a:endParaRPr>
          </a:p>
          <a:p>
            <a:endParaRPr lang="sv-SE" dirty="0" smtClean="0">
              <a:solidFill>
                <a:srgbClr val="000000"/>
              </a:solidFill>
              <a:latin typeface="Geneva" pitchFamily="-65" charset="0"/>
            </a:endParaRPr>
          </a:p>
          <a:p>
            <a:r>
              <a:rPr lang="sv-SE" dirty="0" smtClean="0">
                <a:solidFill>
                  <a:srgbClr val="000000"/>
                </a:solidFill>
                <a:latin typeface="Geneva" pitchFamily="-65" charset="0"/>
              </a:rPr>
              <a:t>Vi utgår från tecken </a:t>
            </a:r>
            <a:r>
              <a:rPr lang="ja-JP" altLang="sv-SE" dirty="0" smtClean="0">
                <a:solidFill>
                  <a:srgbClr val="000000"/>
                </a:solidFill>
                <a:latin typeface="Hei" pitchFamily="-65" charset="-122"/>
                <a:ea typeface="ＭＳ Ｐゴシック" pitchFamily="-65" charset="-128"/>
              </a:rPr>
              <a:t>青</a:t>
            </a:r>
            <a:r>
              <a:rPr lang="sv-SE" dirty="0" smtClean="0">
                <a:solidFill>
                  <a:srgbClr val="000000"/>
                </a:solidFill>
                <a:latin typeface="Hei" pitchFamily="-65" charset="-122"/>
              </a:rPr>
              <a:t> </a:t>
            </a:r>
            <a:r>
              <a:rPr lang="sv-SE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r>
              <a:rPr lang="sv-SE" dirty="0" smtClean="0">
                <a:solidFill>
                  <a:srgbClr val="000000"/>
                </a:solidFill>
                <a:latin typeface="Geneva" pitchFamily="-65" charset="0"/>
              </a:rPr>
              <a:t> blå/grön</a:t>
            </a:r>
          </a:p>
          <a:p>
            <a:endParaRPr lang="sv-SE" dirty="0" smtClean="0">
              <a:solidFill>
                <a:srgbClr val="000000"/>
              </a:solidFill>
              <a:latin typeface="Geneva" pitchFamily="-65" charset="0"/>
            </a:endParaRPr>
          </a:p>
          <a:p>
            <a:r>
              <a:rPr lang="sv-SE" dirty="0" smtClean="0">
                <a:solidFill>
                  <a:srgbClr val="000000"/>
                </a:solidFill>
                <a:latin typeface="Geneva" pitchFamily="-65" charset="0"/>
              </a:rPr>
              <a:t>Semantisk del 	</a:t>
            </a:r>
            <a:r>
              <a:rPr lang="sv-SE" dirty="0" err="1" smtClean="0">
                <a:solidFill>
                  <a:srgbClr val="000000"/>
                </a:solidFill>
                <a:latin typeface="Geneva" pitchFamily="-65" charset="0"/>
              </a:rPr>
              <a:t>Fonetikum</a:t>
            </a:r>
            <a:r>
              <a:rPr lang="sv-SE" dirty="0" smtClean="0">
                <a:solidFill>
                  <a:srgbClr val="000000"/>
                </a:solidFill>
                <a:latin typeface="Geneva" pitchFamily="-65" charset="0"/>
              </a:rPr>
              <a:t>		Betydelse						Modernt uttal</a:t>
            </a:r>
          </a:p>
          <a:p>
            <a:r>
              <a:rPr lang="sv-SE" dirty="0" smtClean="0">
                <a:solidFill>
                  <a:srgbClr val="000000"/>
                </a:solidFill>
                <a:latin typeface="Geneva" pitchFamily="-65" charset="0"/>
              </a:rPr>
              <a:t>(radikal)</a:t>
            </a:r>
          </a:p>
          <a:p>
            <a:endParaRPr lang="sv-SE" dirty="0" smtClean="0">
              <a:solidFill>
                <a:srgbClr val="000000"/>
              </a:solidFill>
              <a:latin typeface="Geneva" pitchFamily="-65" charset="0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鱼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yú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: fisk	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青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	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鲭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(slags makrill)</a:t>
            </a:r>
            <a:r>
              <a:rPr lang="sv-SE" sz="2400" dirty="0" smtClean="0">
                <a:solidFill>
                  <a:srgbClr val="000000"/>
                </a:solidFill>
                <a:latin typeface="Kai" pitchFamily="-65" charset="-122"/>
              </a:rPr>
              <a:t>	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言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yán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: tal	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青</a:t>
            </a:r>
            <a:r>
              <a:rPr lang="sv-SE" sz="2400" dirty="0" smtClean="0">
                <a:solidFill>
                  <a:srgbClr val="000000"/>
                </a:solidFill>
                <a:latin typeface="Kai" pitchFamily="-65" charset="-122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	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请</a:t>
            </a:r>
            <a:r>
              <a:rPr lang="sv-SE" sz="2400" dirty="0" smtClean="0">
                <a:solidFill>
                  <a:srgbClr val="000000"/>
                </a:solidFill>
                <a:latin typeface="Kai" pitchFamily="-65" charset="-122"/>
              </a:rPr>
              <a:t> 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(ber; varsågod)	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qîng</a:t>
            </a:r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心</a:t>
            </a:r>
            <a:r>
              <a:rPr lang="sv-SE" sz="2400" dirty="0" smtClean="0">
                <a:solidFill>
                  <a:srgbClr val="000000"/>
                </a:solidFill>
                <a:latin typeface="Kai" pitchFamily="-65" charset="-122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xïn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: hjärta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青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	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情</a:t>
            </a:r>
            <a:r>
              <a:rPr lang="sv-SE" sz="2400" dirty="0" smtClean="0">
                <a:solidFill>
                  <a:srgbClr val="000000"/>
                </a:solidFill>
                <a:latin typeface="Kai" pitchFamily="-65" charset="-122"/>
              </a:rPr>
              <a:t> 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(känslor)			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qíng</a:t>
            </a:r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水</a:t>
            </a:r>
            <a:r>
              <a:rPr lang="sv-SE" sz="2400" dirty="0" smtClean="0">
                <a:solidFill>
                  <a:srgbClr val="000000"/>
                </a:solidFill>
                <a:latin typeface="Kai" pitchFamily="-65" charset="-122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shuî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: vatten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青</a:t>
            </a:r>
            <a:r>
              <a:rPr lang="sv-SE" sz="2400" dirty="0" smtClean="0">
                <a:solidFill>
                  <a:srgbClr val="000000"/>
                </a:solidFill>
                <a:latin typeface="Kai" pitchFamily="-65" charset="-122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	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清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(klar)				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日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rì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: sol		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青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r>
              <a:rPr lang="sv-SE" sz="2400" dirty="0" smtClean="0">
                <a:solidFill>
                  <a:srgbClr val="000000"/>
                </a:solidFill>
                <a:latin typeface="Kai" pitchFamily="-65" charset="-122"/>
              </a:rPr>
              <a:t>		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晴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(klart - om väder) 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qíng</a:t>
            </a:r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endParaRPr lang="sv-SE" sz="2400" dirty="0" smtClean="0">
              <a:solidFill>
                <a:srgbClr val="000000"/>
              </a:solidFill>
              <a:latin typeface="Geneva" pitchFamily="-65" charset="0"/>
            </a:endParaRPr>
          </a:p>
          <a:p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虫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chóng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: insekt 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青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			</a:t>
            </a:r>
            <a:r>
              <a:rPr lang="ja-JP" altLang="sv-SE" sz="2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蜻</a:t>
            </a:r>
            <a:r>
              <a:rPr lang="sv-SE" sz="2400" dirty="0" smtClean="0">
                <a:solidFill>
                  <a:srgbClr val="000000"/>
                </a:solidFill>
                <a:latin typeface="Geneva" pitchFamily="-65" charset="0"/>
              </a:rPr>
              <a:t> (trollslända)			</a:t>
            </a:r>
            <a:r>
              <a:rPr lang="sv-SE" sz="2400" dirty="0" err="1" smtClean="0">
                <a:solidFill>
                  <a:srgbClr val="000000"/>
                </a:solidFill>
                <a:latin typeface="Geneva" pitchFamily="-65" charset="0"/>
              </a:rPr>
              <a:t>qïng</a:t>
            </a:r>
            <a:endParaRPr lang="sv-SE" sz="2400" dirty="0">
              <a:solidFill>
                <a:srgbClr val="000000"/>
              </a:solidFill>
              <a:latin typeface="Geneva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609600"/>
            <a:ext cx="75723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Exempel på orakelben</a:t>
            </a:r>
            <a:endParaRPr lang="sv-SE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739900"/>
            <a:ext cx="77089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Språkreformen 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Reformkommitténs betänkande 1956</a:t>
            </a:r>
          </a:p>
          <a:p>
            <a:r>
              <a:rPr lang="sv-SE" dirty="0" smtClean="0"/>
              <a:t>Förenklade tecken (</a:t>
            </a:r>
            <a:r>
              <a:rPr lang="zh-CN" altLang="en-US" dirty="0" smtClean="0">
                <a:latin typeface="Kai"/>
              </a:rPr>
              <a:t>简体字</a:t>
            </a:r>
            <a:r>
              <a:rPr lang="sv-SE" dirty="0" smtClean="0"/>
              <a:t>)</a:t>
            </a:r>
          </a:p>
          <a:p>
            <a:r>
              <a:rPr lang="sv-SE" dirty="0" smtClean="0"/>
              <a:t>Traditionella tecken (</a:t>
            </a:r>
            <a:r>
              <a:rPr lang="zh-CN" altLang="en-US" dirty="0" smtClean="0">
                <a:latin typeface="华文仿宋"/>
                <a:ea typeface="华文仿宋"/>
              </a:rPr>
              <a:t>繁体字</a:t>
            </a:r>
            <a:r>
              <a:rPr lang="sv-SE" dirty="0" smtClean="0"/>
              <a:t>)</a:t>
            </a:r>
          </a:p>
          <a:p>
            <a:r>
              <a:rPr lang="sv-SE" dirty="0" err="1" smtClean="0"/>
              <a:t>Pinyin</a:t>
            </a:r>
            <a:r>
              <a:rPr lang="sv-SE" dirty="0" smtClean="0"/>
              <a:t> (stava ljud) lanseras</a:t>
            </a:r>
          </a:p>
          <a:p>
            <a:r>
              <a:rPr lang="sv-SE" dirty="0" smtClean="0"/>
              <a:t>Horisontellt, från vänster till höger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Att slå i ett kinesiskt lexikon</a:t>
            </a:r>
            <a:endParaRPr lang="sv-SE" dirty="0"/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- Radikalerna utgör utgångspunkten</a:t>
            </a:r>
          </a:p>
          <a:p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 försöker slå upp detta tecken</a:t>
            </a:r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3962401" y="3244334"/>
            <a:ext cx="1150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sv-SE" sz="54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你</a:t>
            </a:r>
            <a:endParaRPr lang="sv-SE" sz="5400" dirty="0">
              <a:solidFill>
                <a:srgbClr val="000000"/>
              </a:solidFill>
              <a:latin typeface="Kai" pitchFamily="-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4275" y="515938"/>
            <a:ext cx="16891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Klimat och geografi</a:t>
            </a:r>
            <a:endParaRPr lang="sv-SE" dirty="0"/>
          </a:p>
        </p:txBody>
      </p:sp>
      <p:pic>
        <p:nvPicPr>
          <p:cNvPr id="5" name="Picture 3" descr="&#10;Bild 2.pdf                                                     00027796men-1                          B71AECD7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587500"/>
            <a:ext cx="7696200" cy="527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400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457200"/>
            <a:ext cx="147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295400"/>
            <a:ext cx="3276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775" y="1601788"/>
            <a:ext cx="61341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mtClean="0"/>
              <a:t>Två neolitiska kulturer</a:t>
            </a:r>
            <a:br>
              <a:rPr lang="sv-SE" smtClean="0"/>
            </a:br>
            <a:endParaRPr lang="sv-SE" dirty="0"/>
          </a:p>
        </p:txBody>
      </p:sp>
      <p:sp>
        <p:nvSpPr>
          <p:cNvPr id="3" name="Rektangel 2"/>
          <p:cNvSpPr/>
          <p:nvPr/>
        </p:nvSpPr>
        <p:spPr>
          <a:xfrm>
            <a:off x="2514600" y="3244334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3200" dirty="0" err="1" smtClean="0"/>
              <a:t>Yangshao</a:t>
            </a:r>
            <a:r>
              <a:rPr lang="sv-SE" sz="3200" dirty="0" smtClean="0"/>
              <a:t> och </a:t>
            </a:r>
            <a:r>
              <a:rPr lang="sv-SE" sz="3200" dirty="0" err="1" smtClean="0"/>
              <a:t>Longshan</a:t>
            </a:r>
            <a:r>
              <a:rPr lang="sv-SE" sz="3200" dirty="0" smtClean="0"/>
              <a:t/>
            </a:r>
            <a:br>
              <a:rPr lang="sv-SE" sz="3200" dirty="0" smtClean="0"/>
            </a:br>
            <a:endParaRPr lang="sv-S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Yangshao</a:t>
            </a:r>
            <a:r>
              <a:rPr lang="sv-SE" dirty="0" smtClean="0"/>
              <a:t> och </a:t>
            </a:r>
            <a:r>
              <a:rPr lang="sv-SE" dirty="0" err="1" smtClean="0"/>
              <a:t>Longshan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sv-SE" dirty="0" smtClean="0"/>
              <a:t>Kulturen upptäckt av J.G. Andersson år 1921 i byn </a:t>
            </a:r>
            <a:r>
              <a:rPr lang="sv-SE" dirty="0" err="1" smtClean="0"/>
              <a:t>Yangshao</a:t>
            </a:r>
            <a:r>
              <a:rPr lang="sv-SE" dirty="0" smtClean="0"/>
              <a:t> i Henan</a:t>
            </a:r>
          </a:p>
          <a:p>
            <a:pPr>
              <a:lnSpc>
                <a:spcPct val="90000"/>
              </a:lnSpc>
            </a:pPr>
            <a:r>
              <a:rPr lang="sv-SE" dirty="0" smtClean="0"/>
              <a:t>Kärnområde längs Wei-floden och Gula flodens böj mot öster</a:t>
            </a:r>
          </a:p>
          <a:p>
            <a:pPr>
              <a:lnSpc>
                <a:spcPct val="90000"/>
              </a:lnSpc>
            </a:pPr>
            <a:r>
              <a:rPr lang="sv-SE" dirty="0" smtClean="0"/>
              <a:t>Femte till tredje årtusendet f. Kr </a:t>
            </a:r>
          </a:p>
          <a:p>
            <a:pPr>
              <a:lnSpc>
                <a:spcPct val="90000"/>
              </a:lnSpc>
            </a:pPr>
            <a:r>
              <a:rPr lang="sv-SE" dirty="0" smtClean="0"/>
              <a:t>Målad keramik - ofta stiliserade djur som t ex fiskar</a:t>
            </a:r>
          </a:p>
          <a:p>
            <a:pPr>
              <a:lnSpc>
                <a:spcPct val="90000"/>
              </a:lnSpc>
            </a:pPr>
            <a:r>
              <a:rPr lang="sv-SE" dirty="0" smtClean="0"/>
              <a:t>Hirsodling</a:t>
            </a:r>
          </a:p>
          <a:p>
            <a:pPr>
              <a:lnSpc>
                <a:spcPct val="90000"/>
              </a:lnSpc>
            </a:pPr>
            <a:r>
              <a:rPr lang="sv-SE" dirty="0" smtClean="0"/>
              <a:t>Fisk, skaldjur, vilt, hund</a:t>
            </a:r>
          </a:p>
          <a:p>
            <a:pPr>
              <a:lnSpc>
                <a:spcPct val="90000"/>
              </a:lnSpc>
            </a:pPr>
            <a:r>
              <a:rPr lang="sv-SE" dirty="0" smtClean="0"/>
              <a:t>Kläder av hampa</a:t>
            </a:r>
          </a:p>
          <a:p>
            <a:pPr>
              <a:lnSpc>
                <a:spcPct val="90000"/>
              </a:lnSpc>
            </a:pP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Yangshao-kärl</a:t>
            </a:r>
            <a:endParaRPr lang="sv-SE" dirty="0"/>
          </a:p>
        </p:txBody>
      </p:sp>
      <p:pic>
        <p:nvPicPr>
          <p:cNvPr id="5" name="Picture 3" descr="YangshaoBanshan.gif                                            0003D5E7men-1                          B71AECD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2438400"/>
            <a:ext cx="2438400" cy="2047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Yangshao-kärl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4" name="Picture 3" descr="Yangshaokärl.gif                                               0003D5E7men-1                          B71AECD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0713" y="2259013"/>
            <a:ext cx="2706687" cy="2465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Yangshao-kulturen i Banpo-byn</a:t>
            </a:r>
            <a:endParaRPr lang="sv-SE" dirty="0"/>
          </a:p>
        </p:txBody>
      </p:sp>
      <p:pic>
        <p:nvPicPr>
          <p:cNvPr id="3" name="Picture 3" descr="Banpohydda.jpg                                                 0003D5E7men-1                          B71AECD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981200"/>
            <a:ext cx="41148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Målat </a:t>
            </a:r>
            <a:r>
              <a:rPr lang="sv-SE" dirty="0" err="1" smtClean="0"/>
              <a:t>Banpo-kärl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(tidig </a:t>
            </a:r>
            <a:r>
              <a:rPr lang="sv-SE" dirty="0" err="1" smtClean="0"/>
              <a:t>Yangshao-kultur</a:t>
            </a:r>
            <a:r>
              <a:rPr lang="sv-SE" dirty="0" smtClean="0"/>
              <a:t>)</a:t>
            </a:r>
            <a:endParaRPr lang="sv-SE" dirty="0"/>
          </a:p>
        </p:txBody>
      </p:sp>
      <p:pic>
        <p:nvPicPr>
          <p:cNvPr id="4" name="Picture 3" descr="&#10;banpokärl.jpg                                                  0003D5E7men-1                          B71AECD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8438" y="2339975"/>
            <a:ext cx="3586162" cy="2536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Nederbördens fördelning</a:t>
            </a:r>
            <a:endParaRPr lang="sv-SE" dirty="0"/>
          </a:p>
        </p:txBody>
      </p:sp>
      <p:pic>
        <p:nvPicPr>
          <p:cNvPr id="4" name="Bildobjekt 3" descr="NederbördKi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Longshan-kulturen</a:t>
            </a:r>
            <a:r>
              <a:rPr lang="sv-SE" dirty="0" smtClean="0"/>
              <a:t> </a:t>
            </a:r>
            <a:r>
              <a:rPr lang="ja-JP" altLang="sv-SE" sz="3600" dirty="0" smtClean="0">
                <a:solidFill>
                  <a:srgbClr val="000000"/>
                </a:solidFill>
                <a:latin typeface="Kai" pitchFamily="-65" charset="-122"/>
                <a:ea typeface="ＭＳ Ｐゴシック" pitchFamily="-65" charset="-128"/>
              </a:rPr>
              <a:t>龙山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Kärnområde i Shandong (c:a 2500-1800 f. Kr)</a:t>
            </a:r>
          </a:p>
          <a:p>
            <a:r>
              <a:rPr lang="sv-SE" dirty="0" smtClean="0"/>
              <a:t>Upptäckt 1928 </a:t>
            </a:r>
          </a:p>
          <a:p>
            <a:r>
              <a:rPr lang="sv-SE" dirty="0" smtClean="0"/>
              <a:t>Monokrom keramik, skålar etc. drejade</a:t>
            </a:r>
          </a:p>
          <a:p>
            <a:r>
              <a:rPr lang="sv-SE" dirty="0" smtClean="0"/>
              <a:t>Muromgärdade boplatser</a:t>
            </a:r>
          </a:p>
          <a:p>
            <a:r>
              <a:rPr lang="sv-SE" dirty="0" smtClean="0"/>
              <a:t>Murar av stampad jord</a:t>
            </a:r>
          </a:p>
          <a:p>
            <a:r>
              <a:rPr lang="sv-SE" dirty="0" err="1" smtClean="0"/>
              <a:t>Kauri-snäckor</a:t>
            </a:r>
            <a:r>
              <a:rPr lang="sv-SE" dirty="0" smtClean="0"/>
              <a:t> som betalningsmedel</a:t>
            </a:r>
          </a:p>
          <a:p>
            <a:r>
              <a:rPr lang="sv-SE" dirty="0" smtClean="0"/>
              <a:t>”</a:t>
            </a:r>
            <a:r>
              <a:rPr lang="sv-SE" dirty="0" err="1" smtClean="0"/>
              <a:t>Scapulimancy</a:t>
            </a:r>
            <a:r>
              <a:rPr lang="sv-SE" dirty="0" smtClean="0"/>
              <a:t>”</a:t>
            </a:r>
          </a:p>
          <a:p>
            <a:r>
              <a:rPr lang="sv-SE" dirty="0" smtClean="0"/>
              <a:t>Sidenproduktion</a:t>
            </a:r>
          </a:p>
          <a:p>
            <a:endParaRPr lang="sv-SE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Longshan-kärl</a:t>
            </a:r>
            <a:endParaRPr lang="sv-SE" dirty="0"/>
          </a:p>
        </p:txBody>
      </p:sp>
      <p:pic>
        <p:nvPicPr>
          <p:cNvPr id="5" name="Picture 3" descr="K-05902-005.jpg                                                0003D5E7men-1                          B71AECD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71600"/>
            <a:ext cx="7754938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GDP_per_capita_of_Chinese_provinc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569" y="0"/>
            <a:ext cx="56688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Befolkningsfördelning</a:t>
            </a:r>
            <a:endParaRPr lang="sv-SE" dirty="0"/>
          </a:p>
        </p:txBody>
      </p:sp>
      <p:pic>
        <p:nvPicPr>
          <p:cNvPr id="3" name="Bildobjekt 2" descr="735px-PRC_Population_Dens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2" y="1143000"/>
            <a:ext cx="8415075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Några vyer</a:t>
            </a:r>
            <a:br>
              <a:rPr lang="sv-SE" dirty="0" smtClean="0"/>
            </a:br>
            <a:r>
              <a:rPr lang="sv-SE" dirty="0" smtClean="0"/>
              <a:t>Vinter i Harbin (jan. -28)</a:t>
            </a:r>
            <a:endParaRPr lang="sv-SE" dirty="0"/>
          </a:p>
        </p:txBody>
      </p:sp>
      <p:pic>
        <p:nvPicPr>
          <p:cNvPr id="3" name="Bildobjekt 2" descr="Ice_Snow_Wor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76400"/>
            <a:ext cx="8128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Sanya</a:t>
            </a:r>
            <a:r>
              <a:rPr lang="sv-SE" dirty="0" smtClean="0"/>
              <a:t>, Hainan (jan +22)</a:t>
            </a:r>
            <a:endParaRPr lang="sv-SE" dirty="0"/>
          </a:p>
        </p:txBody>
      </p:sp>
      <p:pic>
        <p:nvPicPr>
          <p:cNvPr id="3" name="Bildobjekt 2" descr="dest_san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46238"/>
            <a:ext cx="6324600" cy="4678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Världens högsta punkt</a:t>
            </a:r>
            <a:endParaRPr lang="sv-SE" dirty="0"/>
          </a:p>
        </p:txBody>
      </p:sp>
      <p:pic>
        <p:nvPicPr>
          <p:cNvPr id="3" name="Bildobjekt 2" descr="Ever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722438"/>
            <a:ext cx="6096000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26242</TotalTime>
  <Words>1158</Words>
  <Application>Microsoft Macintosh PowerPoint</Application>
  <PresentationFormat>Bildspel på skärmen (4:3)</PresentationFormat>
  <Paragraphs>175</Paragraphs>
  <Slides>52</Slides>
  <Notes>8</Notes>
  <HiddenSlides>0</HiddenSlides>
  <MMClips>0</MMClips>
  <ScaleCrop>false</ScaleCrop>
  <HeadingPairs>
    <vt:vector size="6" baseType="variant">
      <vt:variant>
        <vt:lpstr>Formgivningsmall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52</vt:i4>
      </vt:variant>
    </vt:vector>
  </HeadingPairs>
  <TitlesOfParts>
    <vt:vector size="54" baseType="lpstr">
      <vt:lpstr>Office-tema</vt:lpstr>
      <vt:lpstr>Microsoft Organisationsschema</vt:lpstr>
      <vt:lpstr>Kina</vt:lpstr>
      <vt:lpstr>Disposition</vt:lpstr>
      <vt:lpstr>Bild 3</vt:lpstr>
      <vt:lpstr>Klimat och geografi</vt:lpstr>
      <vt:lpstr>Nederbördens fördelning</vt:lpstr>
      <vt:lpstr>Befolkningsfördelning</vt:lpstr>
      <vt:lpstr>Några vyer Vinter i Harbin (jan. -28)</vt:lpstr>
      <vt:lpstr>Sanya, Hainan (jan +22)</vt:lpstr>
      <vt:lpstr>Världens högsta punkt</vt:lpstr>
      <vt:lpstr>Och världens näst lägsta Turfan, Xinjiang</vt:lpstr>
      <vt:lpstr>Olika landskapstyper Öken </vt:lpstr>
      <vt:lpstr>Grässtäpp</vt:lpstr>
      <vt:lpstr>Karga högplatåer</vt:lpstr>
      <vt:lpstr>Bördiga slätter Den nordkinesiska slätten</vt:lpstr>
      <vt:lpstr>Terassodlingar Yunnan</vt:lpstr>
      <vt:lpstr>Lösslandskapet norr om Gula floden</vt:lpstr>
      <vt:lpstr>Teodlingarna i sydost</vt:lpstr>
      <vt:lpstr>Och storstäderna …</vt:lpstr>
      <vt:lpstr>Jordbruket</vt:lpstr>
      <vt:lpstr>Kinas folk</vt:lpstr>
      <vt:lpstr>Språken i Kina</vt:lpstr>
      <vt:lpstr>Sinotibetanska språk</vt:lpstr>
      <vt:lpstr>De kinesiska dialekterna</vt:lpstr>
      <vt:lpstr>De södra dialekterna</vt:lpstr>
      <vt:lpstr>SVO-språk En stavelse = ett tecken = ett morfem</vt:lpstr>
      <vt:lpstr>Något om kinesiska tecken</vt:lpstr>
      <vt:lpstr>Toner</vt:lpstr>
      <vt:lpstr>Bildtecken</vt:lpstr>
      <vt:lpstr>Abstrakta bilder</vt:lpstr>
      <vt:lpstr>Idékomplex Sammansatta bildtecken</vt:lpstr>
      <vt:lpstr>Fonetiska lån</vt:lpstr>
      <vt:lpstr>Bild 32</vt:lpstr>
      <vt:lpstr>Bild 33</vt:lpstr>
      <vt:lpstr>Exempel på orakelben</vt:lpstr>
      <vt:lpstr>Språkreformen </vt:lpstr>
      <vt:lpstr>Att slå i ett kinesiskt lexikon</vt:lpstr>
      <vt:lpstr>Vi försöker slå upp detta tecken</vt:lpstr>
      <vt:lpstr>Bild 38</vt:lpstr>
      <vt:lpstr>Bild 39</vt:lpstr>
      <vt:lpstr>Bild 40</vt:lpstr>
      <vt:lpstr>Bild 41</vt:lpstr>
      <vt:lpstr>Bild 42</vt:lpstr>
      <vt:lpstr>Bild 43</vt:lpstr>
      <vt:lpstr>Två neolitiska kulturer </vt:lpstr>
      <vt:lpstr>Yangshao och Longshan  </vt:lpstr>
      <vt:lpstr>Yangshao-kärl</vt:lpstr>
      <vt:lpstr>Yangshao-kärl </vt:lpstr>
      <vt:lpstr>Yangshao-kulturen i Banpo-byn</vt:lpstr>
      <vt:lpstr>Målat Banpo-kärl (tidig Yangshao-kultur)</vt:lpstr>
      <vt:lpstr>Longshan-kulturen 龙山</vt:lpstr>
      <vt:lpstr>Longshan-kärl</vt:lpstr>
      <vt:lpstr>Bild 52</vt:lpstr>
    </vt:vector>
  </TitlesOfParts>
  <Company>Språk och Litteraturcentrum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Kina</dc:title>
  <dc:creator>SOL SOL</dc:creator>
  <cp:lastModifiedBy>SOL SOL</cp:lastModifiedBy>
  <cp:revision>33</cp:revision>
  <dcterms:created xsi:type="dcterms:W3CDTF">2012-09-06T07:18:25Z</dcterms:created>
  <dcterms:modified xsi:type="dcterms:W3CDTF">2012-09-07T10:19:10Z</dcterms:modified>
</cp:coreProperties>
</file>