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5" r:id="rId3"/>
    <p:sldId id="330" r:id="rId4"/>
    <p:sldId id="257" r:id="rId5"/>
    <p:sldId id="320" r:id="rId6"/>
    <p:sldId id="328" r:id="rId7"/>
  </p:sldIdLst>
  <p:sldSz cx="9001125" cy="6840538"/>
  <p:notesSz cx="6805613" cy="99441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00008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298" autoAdjust="0"/>
  </p:normalViewPr>
  <p:slideViewPr>
    <p:cSldViewPr snapToGrid="0">
      <p:cViewPr>
        <p:scale>
          <a:sx n="70" d="100"/>
          <a:sy n="70" d="100"/>
        </p:scale>
        <p:origin x="-504" y="-138"/>
      </p:cViewPr>
      <p:guideLst>
        <p:guide orient="horz" pos="2154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4008" y="-96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643B182B-D1DD-492C-9884-EE980D1C8F5E}" type="datetime1">
              <a:rPr lang="sv-SE"/>
              <a:pPr>
                <a:defRPr/>
              </a:pPr>
              <a:t>2014-05-13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0D7CF9B-2584-4B33-978C-08B7DF914B5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5979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59F3E7E8-434A-49A5-B743-C1F73CDCE9D6}" type="datetime1">
              <a:rPr lang="sv-SE"/>
              <a:pPr>
                <a:defRPr/>
              </a:pPr>
              <a:t>2014-05-13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50913" y="746125"/>
            <a:ext cx="49053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noProof="0" dirty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E56A86F9-EF4D-4A7C-9E50-F474D5A971D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4306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A86F9-EF4D-4A7C-9E50-F474D5A971D1}" type="slidenum">
              <a:rPr lang="sv-SE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0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A86F9-EF4D-4A7C-9E50-F474D5A971D1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340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74688" y="2125663"/>
            <a:ext cx="7651750" cy="1465262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50963" y="3876675"/>
            <a:ext cx="6300787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837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936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27800" y="514350"/>
            <a:ext cx="2024063" cy="536257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0850" y="514350"/>
            <a:ext cx="5924550" cy="536257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5927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2438" y="514350"/>
            <a:ext cx="8099425" cy="11398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idx="1"/>
          </p:nvPr>
        </p:nvSpPr>
        <p:spPr>
          <a:xfrm>
            <a:off x="450850" y="2000250"/>
            <a:ext cx="7791450" cy="3876675"/>
          </a:xfrm>
        </p:spPr>
        <p:txBody>
          <a:bodyPr/>
          <a:lstStyle/>
          <a:p>
            <a:pPr lvl="0"/>
            <a:endParaRPr lang="sv-SE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1029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692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1200" y="4395788"/>
            <a:ext cx="7650163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1200" y="2898775"/>
            <a:ext cx="7650163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11998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0850" y="2000250"/>
            <a:ext cx="3819525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422775" y="2000250"/>
            <a:ext cx="3819525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514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0850" y="274638"/>
            <a:ext cx="8101013" cy="1139825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0850" y="1531938"/>
            <a:ext cx="397668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850" y="2170113"/>
            <a:ext cx="3976688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572000" y="1531938"/>
            <a:ext cx="397986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572000" y="2170113"/>
            <a:ext cx="3979863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572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649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214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0850" y="273050"/>
            <a:ext cx="2960688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19488" y="273050"/>
            <a:ext cx="5032375" cy="5837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0850" y="1431925"/>
            <a:ext cx="2960688" cy="4678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1219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63713" y="4787900"/>
            <a:ext cx="5400675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63713" y="611188"/>
            <a:ext cx="5400675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63713" y="5353050"/>
            <a:ext cx="54006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2970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8258175" y="6469063"/>
            <a:ext cx="742950" cy="371475"/>
            <a:chOff x="2990" y="3119"/>
            <a:chExt cx="468" cy="234"/>
          </a:xfrm>
        </p:grpSpPr>
        <p:sp>
          <p:nvSpPr>
            <p:cNvPr id="1031" name="Rectangle 12"/>
            <p:cNvSpPr>
              <a:spLocks noChangeArrowheads="1"/>
            </p:cNvSpPr>
            <p:nvPr userDrawn="1"/>
          </p:nvSpPr>
          <p:spPr bwMode="auto">
            <a:xfrm>
              <a:off x="2990" y="3119"/>
              <a:ext cx="234" cy="234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1032" name="Rectangle 13"/>
            <p:cNvSpPr>
              <a:spLocks noChangeArrowheads="1"/>
            </p:cNvSpPr>
            <p:nvPr userDrawn="1"/>
          </p:nvSpPr>
          <p:spPr bwMode="auto">
            <a:xfrm>
              <a:off x="3224" y="3119"/>
              <a:ext cx="234" cy="234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2438" y="514350"/>
            <a:ext cx="809942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16" tIns="45258" rIns="90516" bIns="452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2000250"/>
            <a:ext cx="779145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452438" y="6521450"/>
            <a:ext cx="2774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04875"/>
            <a:r>
              <a:rPr lang="sv-SE" sz="1200" b="0" dirty="0">
                <a:solidFill>
                  <a:srgbClr val="808080"/>
                </a:solidFill>
                <a:latin typeface="Frutiger 45 Light" pitchFamily="34" charset="0"/>
              </a:rPr>
              <a:t>Ekonomihögskolan vid Lunds universitet</a:t>
            </a:r>
          </a:p>
        </p:txBody>
      </p:sp>
      <p:sp>
        <p:nvSpPr>
          <p:cNvPr id="1030" name="Line 9"/>
          <p:cNvSpPr>
            <a:spLocks noChangeShapeType="1"/>
          </p:cNvSpPr>
          <p:nvPr/>
        </p:nvSpPr>
        <p:spPr bwMode="auto">
          <a:xfrm>
            <a:off x="0" y="6470650"/>
            <a:ext cx="9001125" cy="0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048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+mj-lt"/>
          <a:ea typeface="ＭＳ Ｐゴシック" charset="-128"/>
          <a:cs typeface="ＭＳ Ｐゴシック" charset="-128"/>
        </a:defRPr>
      </a:lvl1pPr>
      <a:lvl2pPr algn="l" defTabSz="9048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Frutiger 45 Light" pitchFamily="34" charset="0"/>
          <a:ea typeface="ＭＳ Ｐゴシック" charset="-128"/>
          <a:cs typeface="ＭＳ Ｐゴシック" charset="-128"/>
        </a:defRPr>
      </a:lvl2pPr>
      <a:lvl3pPr algn="l" defTabSz="9048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Frutiger 45 Light" pitchFamily="34" charset="0"/>
          <a:ea typeface="ＭＳ Ｐゴシック" charset="-128"/>
          <a:cs typeface="ＭＳ Ｐゴシック" charset="-128"/>
        </a:defRPr>
      </a:lvl3pPr>
      <a:lvl4pPr algn="l" defTabSz="9048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Frutiger 45 Light" pitchFamily="34" charset="0"/>
          <a:ea typeface="ＭＳ Ｐゴシック" charset="-128"/>
          <a:cs typeface="ＭＳ Ｐゴシック" charset="-128"/>
        </a:defRPr>
      </a:lvl4pPr>
      <a:lvl5pPr algn="l" defTabSz="904875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Frutiger 45 Light" pitchFamily="34" charset="0"/>
          <a:ea typeface="ＭＳ Ｐゴシック" charset="-128"/>
          <a:cs typeface="ＭＳ Ｐゴシック" charset="-128"/>
        </a:defRPr>
      </a:lvl5pPr>
      <a:lvl6pPr marL="457200" algn="l" defTabSz="904875" rtl="0" fontAlgn="base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Frutiger 45 Light" pitchFamily="34" charset="0"/>
        </a:defRPr>
      </a:lvl6pPr>
      <a:lvl7pPr marL="914400" algn="l" defTabSz="904875" rtl="0" fontAlgn="base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Frutiger 45 Light" pitchFamily="34" charset="0"/>
        </a:defRPr>
      </a:lvl7pPr>
      <a:lvl8pPr marL="1371600" algn="l" defTabSz="904875" rtl="0" fontAlgn="base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Frutiger 45 Light" pitchFamily="34" charset="0"/>
        </a:defRPr>
      </a:lvl8pPr>
      <a:lvl9pPr marL="1828800" algn="l" defTabSz="904875" rtl="0" fontAlgn="base">
        <a:spcBef>
          <a:spcPct val="0"/>
        </a:spcBef>
        <a:spcAft>
          <a:spcPct val="0"/>
        </a:spcAft>
        <a:defRPr sz="3000" b="1">
          <a:solidFill>
            <a:srgbClr val="996633"/>
          </a:solidFill>
          <a:latin typeface="Frutiger 45 Light" pitchFamily="34" charset="0"/>
        </a:defRPr>
      </a:lvl9pPr>
    </p:titleStyle>
    <p:bodyStyle>
      <a:lvl1pPr marL="268288" indent="-268288" algn="l" defTabSz="90487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5013" indent="-282575" algn="l" defTabSz="90487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36650" indent="-227013" algn="l" defTabSz="90487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84325" indent="-227013" algn="l" defTabSz="904875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2036763" indent="-227013" algn="l" defTabSz="904875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493963" indent="-227013" algn="l" defTabSz="904875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51163" indent="-227013" algn="l" defTabSz="904875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08363" indent="-227013" algn="l" defTabSz="904875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65563" indent="-227013" algn="l" defTabSz="904875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5" descr="Ellipse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86313"/>
            <a:ext cx="8997950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65392" y="2426340"/>
            <a:ext cx="7635733" cy="1465262"/>
          </a:xfrm>
        </p:spPr>
        <p:txBody>
          <a:bodyPr/>
          <a:lstStyle/>
          <a:p>
            <a:pPr eaLnBrk="1" hangingPunct="1"/>
            <a:r>
              <a:rPr lang="sv-SE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/>
            </a:r>
            <a:br>
              <a:rPr lang="sv-SE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sv-S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INTRODUCTION: FILM ART</a:t>
            </a:r>
            <a:br>
              <a:rPr lang="sv-S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sv-S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/>
            </a:r>
            <a:br>
              <a:rPr lang="sv-S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endParaRPr lang="sv-SE" sz="40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</p:txBody>
      </p:sp>
      <p:pic>
        <p:nvPicPr>
          <p:cNvPr id="2052" name="Picture 12" descr="LU_PR_A4_HUS_STD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0613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6" descr="newequisaccreditedvectorvers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200" y="6245225"/>
            <a:ext cx="64135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ruta 5"/>
          <p:cNvSpPr txBox="1">
            <a:spLocks noChangeArrowheads="1"/>
          </p:cNvSpPr>
          <p:nvPr/>
        </p:nvSpPr>
        <p:spPr bwMode="auto">
          <a:xfrm>
            <a:off x="1353166" y="3983784"/>
            <a:ext cx="629161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0487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0487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0487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0487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0487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sz="2400" b="0" dirty="0" smtClean="0"/>
              <a:t>Elisabeth Kjellström</a:t>
            </a:r>
          </a:p>
          <a:p>
            <a:pPr algn="ctr" eaLnBrk="1" hangingPunct="1">
              <a:spcBef>
                <a:spcPct val="50000"/>
              </a:spcBef>
            </a:pPr>
            <a:r>
              <a:rPr lang="sv-SE" sz="2400" b="0" dirty="0" smtClean="0"/>
              <a:t>Ekonomihögskolan vid Lunds </a:t>
            </a:r>
            <a:r>
              <a:rPr lang="sv-SE" sz="2400" b="0" dirty="0"/>
              <a:t>Universitet</a:t>
            </a:r>
            <a:br>
              <a:rPr lang="sv-SE" sz="2400" b="0" dirty="0"/>
            </a:br>
            <a:endParaRPr lang="sv-SE" sz="2400" dirty="0"/>
          </a:p>
          <a:p>
            <a:pPr eaLnBrk="1" hangingPunct="1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Film Art as Project Management</a:t>
            </a:r>
          </a:p>
        </p:txBody>
      </p:sp>
      <p:sp>
        <p:nvSpPr>
          <p:cNvPr id="21507" name="Platshållare för innehåll 2"/>
          <p:cNvSpPr>
            <a:spLocks noGrp="1"/>
          </p:cNvSpPr>
          <p:nvPr>
            <p:ph idx="1"/>
          </p:nvPr>
        </p:nvSpPr>
        <p:spPr>
          <a:xfrm>
            <a:off x="436728" y="2000250"/>
            <a:ext cx="7873835" cy="3876675"/>
          </a:xfrm>
        </p:spPr>
        <p:txBody>
          <a:bodyPr/>
          <a:lstStyle/>
          <a:p>
            <a:pPr>
              <a:spcBef>
                <a:spcPts val="600"/>
              </a:spcBef>
              <a:buFontTx/>
              <a:buNone/>
              <a:defRPr/>
            </a:pPr>
            <a:r>
              <a:rPr lang="en-US" sz="2800" dirty="0" smtClean="0"/>
              <a:t>Inspired by the book:</a:t>
            </a:r>
          </a:p>
          <a:p>
            <a:pPr>
              <a:spcBef>
                <a:spcPts val="600"/>
              </a:spcBef>
              <a:buFontTx/>
              <a:buNone/>
              <a:defRPr/>
            </a:pPr>
            <a:endParaRPr lang="en-US" sz="2800" dirty="0" smtClean="0"/>
          </a:p>
          <a:p>
            <a:pPr>
              <a:spcBef>
                <a:spcPts val="600"/>
              </a:spcBef>
              <a:buFontTx/>
              <a:buNone/>
              <a:defRPr/>
            </a:pPr>
            <a:r>
              <a:rPr lang="en-US" sz="2800" dirty="0" err="1" smtClean="0"/>
              <a:t>Bordwell</a:t>
            </a:r>
            <a:r>
              <a:rPr lang="en-US" sz="2800" dirty="0" smtClean="0"/>
              <a:t>, David and Thompson, Kristin,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800" b="1" dirty="0" smtClean="0">
                <a:ea typeface="ＭＳ Ｐゴシック" pitchFamily="34" charset="-128"/>
              </a:rPr>
              <a:t>Film Art An Introduction,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800" dirty="0" smtClean="0">
                <a:ea typeface="ＭＳ Ｐゴシック" pitchFamily="34" charset="-128"/>
              </a:rPr>
              <a:t>seventh edition, Mc </a:t>
            </a:r>
            <a:r>
              <a:rPr lang="en-US" sz="2800" dirty="0" err="1" smtClean="0">
                <a:ea typeface="ＭＳ Ｐゴシック" pitchFamily="34" charset="-128"/>
              </a:rPr>
              <a:t>Graw</a:t>
            </a:r>
            <a:r>
              <a:rPr lang="en-US" sz="2800" dirty="0" smtClean="0">
                <a:ea typeface="ＭＳ Ｐゴシック" pitchFamily="34" charset="-128"/>
              </a:rPr>
              <a:t>-Hill, 2004</a:t>
            </a:r>
            <a:r>
              <a:rPr lang="sv-SE" sz="2800" dirty="0">
                <a:ea typeface="ＭＳ Ｐゴシック" pitchFamily="34" charset="-128"/>
              </a:rPr>
              <a:t/>
            </a:r>
            <a:br>
              <a:rPr lang="sv-SE" sz="2800" dirty="0">
                <a:ea typeface="ＭＳ Ｐゴシック" pitchFamily="34" charset="-128"/>
              </a:rPr>
            </a:br>
            <a:endParaRPr lang="sv-SE" sz="2800" dirty="0">
              <a:ea typeface="ＭＳ Ｐゴシック" pitchFamily="34" charset="-128"/>
            </a:endParaRPr>
          </a:p>
          <a:p>
            <a:pPr>
              <a:buFontTx/>
              <a:buNone/>
              <a:defRPr/>
            </a:pPr>
            <a:endParaRPr lang="sv-SE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sv-SE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endParaRPr lang="sv-SE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sv-SE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>
              <a:defRPr/>
            </a:pPr>
            <a:endParaRPr lang="sv-SE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sv-SE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Film Art</a:t>
            </a: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 </a:t>
            </a:r>
            <a:r>
              <a:rPr lang="sv-S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as Business</a:t>
            </a:r>
            <a:endParaRPr lang="sv-SE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50850" y="1610435"/>
            <a:ext cx="7791450" cy="4844955"/>
          </a:xfrm>
        </p:spPr>
        <p:txBody>
          <a:bodyPr/>
          <a:lstStyle/>
          <a:p>
            <a:r>
              <a:rPr lang="en-US" b="1" dirty="0" err="1" smtClean="0">
                <a:solidFill>
                  <a:srgbClr val="996633"/>
                </a:solidFill>
                <a:ea typeface="ＭＳ Ｐゴシック" pitchFamily="34" charset="-128"/>
              </a:rPr>
              <a:t>Produktion</a:t>
            </a:r>
            <a:r>
              <a:rPr lang="en-US" b="1" dirty="0" smtClean="0">
                <a:solidFill>
                  <a:srgbClr val="996633"/>
                </a:solidFill>
                <a:ea typeface="ＭＳ Ｐゴシック" pitchFamily="34" charset="-128"/>
              </a:rPr>
              <a:t>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creating the product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presell distribution rights to finance production</a:t>
            </a:r>
          </a:p>
          <a:p>
            <a:pPr>
              <a:spcBef>
                <a:spcPts val="1000"/>
              </a:spcBef>
            </a:pPr>
            <a:r>
              <a:rPr lang="en-US" b="1" dirty="0" smtClean="0">
                <a:solidFill>
                  <a:srgbClr val="996633"/>
                </a:solidFill>
                <a:ea typeface="ＭＳ Ｐゴシック" pitchFamily="34" charset="-128"/>
              </a:rPr>
              <a:t>Distribution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r</a:t>
            </a:r>
            <a:r>
              <a:rPr lang="en-US" dirty="0" smtClean="0">
                <a:ea typeface="ＭＳ Ｐゴシック" pitchFamily="34" charset="-128"/>
              </a:rPr>
              <a:t>eleased with risk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by major film distributors, local distribution subsidiaries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</a:t>
            </a:r>
            <a:r>
              <a:rPr lang="en-US" dirty="0" smtClean="0">
                <a:ea typeface="ＭＳ Ｐゴシック" pitchFamily="34" charset="-128"/>
              </a:rPr>
              <a:t>ranted 90 % of gross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break-even (difficult on movie tickets)</a:t>
            </a:r>
          </a:p>
          <a:p>
            <a:pPr lvl="1"/>
            <a:r>
              <a:rPr lang="sv-SE" dirty="0" err="1">
                <a:ea typeface="ＭＳ Ｐゴシック" pitchFamily="34" charset="-128"/>
              </a:rPr>
              <a:t>m</a:t>
            </a:r>
            <a:r>
              <a:rPr lang="sv-SE" dirty="0" err="1" smtClean="0">
                <a:ea typeface="ＭＳ Ｐゴシック" pitchFamily="34" charset="-128"/>
              </a:rPr>
              <a:t>erchandising</a:t>
            </a:r>
            <a:r>
              <a:rPr lang="sv-SE" dirty="0" smtClean="0">
                <a:ea typeface="ＭＳ Ｐゴシック" pitchFamily="34" charset="-128"/>
              </a:rPr>
              <a:t> (</a:t>
            </a:r>
            <a:r>
              <a:rPr lang="sv-SE" dirty="0" err="1" smtClean="0">
                <a:ea typeface="ＭＳ Ｐゴシック" pitchFamily="34" charset="-128"/>
              </a:rPr>
              <a:t>rights</a:t>
            </a:r>
            <a:r>
              <a:rPr lang="sv-SE" dirty="0" smtClean="0">
                <a:ea typeface="ＭＳ Ｐゴシック" pitchFamily="34" charset="-128"/>
              </a:rPr>
              <a:t>, </a:t>
            </a:r>
            <a:r>
              <a:rPr lang="sv-SE" dirty="0" err="1" smtClean="0">
                <a:ea typeface="ＭＳ Ｐゴシック" pitchFamily="34" charset="-128"/>
              </a:rPr>
              <a:t>products</a:t>
            </a:r>
            <a:r>
              <a:rPr lang="sv-SE" dirty="0" smtClean="0">
                <a:ea typeface="ＭＳ Ｐゴシック" pitchFamily="34" charset="-128"/>
              </a:rPr>
              <a:t>)</a:t>
            </a:r>
            <a:endParaRPr lang="en-US" dirty="0" smtClean="0">
              <a:ea typeface="ＭＳ Ｐゴシック" pitchFamily="34" charset="-128"/>
            </a:endParaRPr>
          </a:p>
          <a:p>
            <a:pPr>
              <a:spcBef>
                <a:spcPts val="1000"/>
              </a:spcBef>
            </a:pPr>
            <a:r>
              <a:rPr lang="en-US" b="1" dirty="0" smtClean="0">
                <a:solidFill>
                  <a:srgbClr val="996633"/>
                </a:solidFill>
                <a:ea typeface="ＭＳ Ｐゴシック" pitchFamily="34" charset="-128"/>
              </a:rPr>
              <a:t>Exhibition 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retailing i.e. renting from the distribution company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movie ticket, videocassette, film on the television, internet</a:t>
            </a:r>
          </a:p>
          <a:p>
            <a:pPr>
              <a:buFontTx/>
              <a:buNone/>
            </a:pPr>
            <a:endParaRPr lang="sv-SE" dirty="0" smtClean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58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Film Art: Produktion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50850" y="1610435"/>
            <a:ext cx="7791450" cy="484495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rgbClr val="996633"/>
                </a:solidFill>
                <a:ea typeface="ＭＳ Ｐゴシック" pitchFamily="34" charset="-128"/>
              </a:rPr>
              <a:t>Preproduction Phase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Two central roles: </a:t>
            </a:r>
            <a:r>
              <a:rPr lang="en-US" i="1" dirty="0" smtClean="0">
                <a:ea typeface="ＭＳ Ｐゴシック" pitchFamily="34" charset="-128"/>
              </a:rPr>
              <a:t>Producer  </a:t>
            </a:r>
            <a:r>
              <a:rPr lang="en-US" dirty="0" smtClean="0">
                <a:ea typeface="ＭＳ Ｐゴシック" pitchFamily="34" charset="-128"/>
              </a:rPr>
              <a:t>and </a:t>
            </a:r>
            <a:r>
              <a:rPr lang="en-US" i="1" dirty="0" smtClean="0">
                <a:ea typeface="ＭＳ Ｐゴシック" pitchFamily="34" charset="-128"/>
              </a:rPr>
              <a:t>Screenwriter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Financial </a:t>
            </a:r>
            <a:r>
              <a:rPr lang="en-US" i="1" dirty="0" smtClean="0">
                <a:ea typeface="ＭＳ Ｐゴシック" pitchFamily="34" charset="-128"/>
              </a:rPr>
              <a:t>executive producer</a:t>
            </a:r>
            <a:r>
              <a:rPr lang="en-US" dirty="0" smtClean="0">
                <a:ea typeface="ＭＳ Ｐゴシック" pitchFamily="34" charset="-128"/>
              </a:rPr>
              <a:t>,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Daily organizational </a:t>
            </a:r>
            <a:r>
              <a:rPr lang="en-US" i="1" dirty="0" smtClean="0">
                <a:ea typeface="ＭＳ Ｐゴシック" pitchFamily="34" charset="-128"/>
              </a:rPr>
              <a:t>line producer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To come up with: </a:t>
            </a:r>
            <a:r>
              <a:rPr lang="en-US" i="1" dirty="0" smtClean="0">
                <a:ea typeface="ＭＳ Ｐゴシック" pitchFamily="34" charset="-128"/>
              </a:rPr>
              <a:t>Shooting script, schedule, budget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rgbClr val="996633"/>
                </a:solidFill>
                <a:ea typeface="ＭＳ Ｐゴシック" pitchFamily="34" charset="-128"/>
              </a:rPr>
              <a:t>Production  Phase </a:t>
            </a:r>
            <a:r>
              <a:rPr lang="en-US" dirty="0" smtClean="0">
                <a:ea typeface="ＭＳ Ｐゴシック" pitchFamily="34" charset="-128"/>
              </a:rPr>
              <a:t>(Shooting an organized procedure)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8 units: Production design, director’s crew, cast, photography, sound, special effects, miscellaneous (costume, make-up, transport) producer’s crew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dirty="0" smtClean="0">
                <a:solidFill>
                  <a:srgbClr val="996633"/>
                </a:solidFill>
                <a:ea typeface="ＭＳ Ｐゴシック" pitchFamily="34" charset="-128"/>
              </a:rPr>
              <a:t>Postproduction Phase </a:t>
            </a:r>
            <a:r>
              <a:rPr lang="en-US" dirty="0" smtClean="0">
                <a:ea typeface="ＭＳ Ｐゴシック" pitchFamily="34" charset="-128"/>
              </a:rPr>
              <a:t>(Assembly)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Editor receives </a:t>
            </a:r>
            <a:r>
              <a:rPr lang="en-US" i="1" dirty="0" smtClean="0">
                <a:ea typeface="ＭＳ Ｐゴシック" pitchFamily="34" charset="-128"/>
              </a:rPr>
              <a:t>dailies;</a:t>
            </a:r>
            <a:r>
              <a:rPr lang="en-US" dirty="0" smtClean="0">
                <a:ea typeface="ＭＳ Ｐゴシック" pitchFamily="34" charset="-128"/>
              </a:rPr>
              <a:t>  prepares </a:t>
            </a:r>
            <a:r>
              <a:rPr lang="en-US" i="1" dirty="0" smtClean="0">
                <a:ea typeface="ＭＳ Ｐゴシック" pitchFamily="34" charset="-128"/>
              </a:rPr>
              <a:t>rough cut </a:t>
            </a:r>
            <a:r>
              <a:rPr lang="en-US" dirty="0" smtClean="0">
                <a:ea typeface="ＭＳ Ｐゴシック" pitchFamily="34" charset="-128"/>
              </a:rPr>
              <a:t>-&gt; </a:t>
            </a:r>
            <a:r>
              <a:rPr lang="en-US" i="1" dirty="0" smtClean="0">
                <a:ea typeface="ＭＳ Ｐゴシック" pitchFamily="34" charset="-128"/>
              </a:rPr>
              <a:t>final cut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i="1" dirty="0" smtClean="0">
                <a:ea typeface="ＭＳ Ｐゴシック" pitchFamily="34" charset="-128"/>
              </a:rPr>
              <a:t>Answer prints </a:t>
            </a:r>
            <a:r>
              <a:rPr lang="en-US" dirty="0" smtClean="0">
                <a:ea typeface="ＭＳ Ｐゴシック" pitchFamily="34" charset="-128"/>
              </a:rPr>
              <a:t>for approval -&gt; </a:t>
            </a:r>
            <a:r>
              <a:rPr lang="en-US" i="1" dirty="0" smtClean="0">
                <a:ea typeface="ＭＳ Ｐゴシック" pitchFamily="34" charset="-128"/>
              </a:rPr>
              <a:t>release prints </a:t>
            </a:r>
            <a:r>
              <a:rPr lang="en-US" dirty="0" smtClean="0">
                <a:ea typeface="ＭＳ Ｐゴシック" pitchFamily="34" charset="-128"/>
              </a:rPr>
              <a:t>for distribution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sv-SE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sv-SE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Modes of Production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0849" y="2000250"/>
            <a:ext cx="8447491" cy="387667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996633"/>
                </a:solidFill>
              </a:rPr>
              <a:t>Large-Scale Production: </a:t>
            </a:r>
            <a:r>
              <a:rPr lang="en-US" dirty="0" smtClean="0"/>
              <a:t>Hollywood’s golden age -&gt; distinct package; still specialists on particular tasks.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996633"/>
                </a:solidFill>
              </a:rPr>
              <a:t>Exploitation and Independent Production: </a:t>
            </a:r>
            <a:r>
              <a:rPr lang="en-US" dirty="0" smtClean="0"/>
              <a:t>Low budget projects to particular markets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996633"/>
                </a:solidFill>
              </a:rPr>
              <a:t>Small-Scale Production: </a:t>
            </a:r>
            <a:r>
              <a:rPr lang="en-US" dirty="0" smtClean="0"/>
              <a:t>also one person projects in experimental and documentary traditions</a:t>
            </a:r>
          </a:p>
          <a:p>
            <a:pPr>
              <a:spcBef>
                <a:spcPts val="1000"/>
              </a:spcBef>
            </a:pPr>
            <a:r>
              <a:rPr lang="en-US" i="1" dirty="0" smtClean="0"/>
              <a:t>Documentary</a:t>
            </a:r>
          </a:p>
          <a:p>
            <a:pPr>
              <a:spcBef>
                <a:spcPts val="1000"/>
              </a:spcBef>
            </a:pPr>
            <a:r>
              <a:rPr lang="en-US" i="1" dirty="0" smtClean="0"/>
              <a:t>Fiction</a:t>
            </a:r>
          </a:p>
          <a:p>
            <a:pPr>
              <a:spcBef>
                <a:spcPts val="1000"/>
              </a:spcBef>
            </a:pPr>
            <a:r>
              <a:rPr lang="en-US" i="1" dirty="0" smtClean="0"/>
              <a:t>Compilation film</a:t>
            </a:r>
          </a:p>
          <a:p>
            <a:pPr>
              <a:spcBef>
                <a:spcPts val="1000"/>
              </a:spcBef>
            </a:pPr>
            <a:r>
              <a:rPr lang="en-US" i="1" dirty="0" smtClean="0"/>
              <a:t>Animated film</a:t>
            </a:r>
            <a:endParaRPr lang="en-US" i="1" dirty="0"/>
          </a:p>
        </p:txBody>
      </p:sp>
      <p:sp>
        <p:nvSpPr>
          <p:cNvPr id="5157" name="Rectangle 1"/>
          <p:cNvSpPr>
            <a:spLocks noChangeArrowheads="1"/>
          </p:cNvSpPr>
          <p:nvPr/>
        </p:nvSpPr>
        <p:spPr bwMode="auto">
          <a:xfrm>
            <a:off x="0" y="0"/>
            <a:ext cx="9001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sv-S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Films: To characterize Genres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</a:p>
          <a:p>
            <a:r>
              <a:rPr lang="en-US" dirty="0" smtClean="0"/>
              <a:t>Characters</a:t>
            </a:r>
          </a:p>
          <a:p>
            <a:r>
              <a:rPr lang="en-US" dirty="0" smtClean="0"/>
              <a:t>Themes</a:t>
            </a:r>
          </a:p>
          <a:p>
            <a:r>
              <a:rPr lang="en-US" dirty="0" smtClean="0"/>
              <a:t>Techniques</a:t>
            </a:r>
          </a:p>
          <a:p>
            <a:r>
              <a:rPr lang="en-US" dirty="0" smtClean="0"/>
              <a:t>Iconography</a:t>
            </a:r>
          </a:p>
          <a:p>
            <a:r>
              <a:rPr lang="en-US" dirty="0" smtClean="0"/>
              <a:t>Conventions</a:t>
            </a:r>
          </a:p>
          <a:p>
            <a:r>
              <a:rPr lang="en-US" dirty="0" smtClean="0"/>
              <a:t>Genre Mixing</a:t>
            </a:r>
          </a:p>
          <a:p>
            <a:r>
              <a:rPr lang="en-US" dirty="0" smtClean="0"/>
              <a:t>Influences and Mixes across Cultures</a:t>
            </a:r>
          </a:p>
          <a:p>
            <a:r>
              <a:rPr lang="en-US" dirty="0" smtClean="0"/>
              <a:t>Reflecting social attitudes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6633"/>
      </a:accent1>
      <a:accent2>
        <a:srgbClr val="C4BC9C"/>
      </a:accent2>
      <a:accent3>
        <a:srgbClr val="FFFFFF"/>
      </a:accent3>
      <a:accent4>
        <a:srgbClr val="000000"/>
      </a:accent4>
      <a:accent5>
        <a:srgbClr val="CAB8AD"/>
      </a:accent5>
      <a:accent6>
        <a:srgbClr val="B1AA8D"/>
      </a:accent6>
      <a:hlink>
        <a:srgbClr val="EB730F"/>
      </a:hlink>
      <a:folHlink>
        <a:srgbClr val="000080"/>
      </a:folHlink>
    </a:clrScheme>
    <a:fontScheme name="Standardformgivning">
      <a:majorFont>
        <a:latin typeface="Frutiger 45 Light"/>
        <a:ea typeface=""/>
        <a:cs typeface=""/>
      </a:majorFont>
      <a:minorFont>
        <a:latin typeface="Frutiger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6633"/>
        </a:accent1>
        <a:accent2>
          <a:srgbClr val="C4BC9C"/>
        </a:accent2>
        <a:accent3>
          <a:srgbClr val="FFFFFF"/>
        </a:accent3>
        <a:accent4>
          <a:srgbClr val="000000"/>
        </a:accent4>
        <a:accent5>
          <a:srgbClr val="CAB8AD"/>
        </a:accent5>
        <a:accent6>
          <a:srgbClr val="B1AA8D"/>
        </a:accent6>
        <a:hlink>
          <a:srgbClr val="EB730F"/>
        </a:hlink>
        <a:folHlink>
          <a:srgbClr val="0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</TotalTime>
  <Words>266</Words>
  <Application>Microsoft Office PowerPoint</Application>
  <PresentationFormat>Anpassad</PresentationFormat>
  <Paragraphs>57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Standardformgivning</vt:lpstr>
      <vt:lpstr> INTRODUCTION: FILM ART  </vt:lpstr>
      <vt:lpstr>Film Art as Project Management</vt:lpstr>
      <vt:lpstr>Film Art as Business</vt:lpstr>
      <vt:lpstr>Film Art: Produktion</vt:lpstr>
      <vt:lpstr>Modes of Production</vt:lpstr>
      <vt:lpstr>Types of Films: To characterize Genres</vt:lpstr>
    </vt:vector>
  </TitlesOfParts>
  <Company>Artsy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Skrivningsgenomgång</dc:title>
  <dc:creator>Charlotta Levay</dc:creator>
  <cp:lastModifiedBy>litt-hni</cp:lastModifiedBy>
  <cp:revision>467</cp:revision>
  <dcterms:created xsi:type="dcterms:W3CDTF">2010-06-23T08:53:28Z</dcterms:created>
  <dcterms:modified xsi:type="dcterms:W3CDTF">2014-05-13T09:36:43Z</dcterms:modified>
</cp:coreProperties>
</file>