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94" r:id="rId19"/>
    <p:sldId id="295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9" r:id="rId36"/>
    <p:sldId id="290" r:id="rId37"/>
    <p:sldId id="291" r:id="rId38"/>
    <p:sldId id="292" r:id="rId39"/>
    <p:sldId id="293" r:id="rId40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8609" autoAdjust="0"/>
  </p:normalViewPr>
  <p:slideViewPr>
    <p:cSldViewPr snapToGrid="0" snapToObjects="1">
      <p:cViewPr>
        <p:scale>
          <a:sx n="81" d="100"/>
          <a:sy n="81" d="100"/>
        </p:scale>
        <p:origin x="-80" y="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79B8B9-9E08-E842-804E-A29D04C96729}" type="datetimeFigureOut">
              <a:rPr lang="sv-SE" smtClean="0"/>
              <a:t>5/15/14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CA4B38-BA10-8949-9A42-35723FA4EC84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0855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A4B38-BA10-8949-9A42-35723FA4EC84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0900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altLang="zh-CN" baseline="0" noProof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A4B38-BA10-8949-9A42-35723FA4EC84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0900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altLang="zh-CN" baseline="0" noProof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A4B38-BA10-8949-9A42-35723FA4EC84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0900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altLang="zh-CN" baseline="0" noProof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A4B38-BA10-8949-9A42-35723FA4EC84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0900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altLang="zh-CN" baseline="0" noProof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A4B38-BA10-8949-9A42-35723FA4EC84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0900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altLang="zh-CN" baseline="0" noProof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A4B38-BA10-8949-9A42-35723FA4EC84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09002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altLang="zh-CN" baseline="0" noProof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A4B38-BA10-8949-9A42-35723FA4EC84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09002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altLang="zh-CN" baseline="0" noProof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A4B38-BA10-8949-9A42-35723FA4EC84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09002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altLang="zh-CN" baseline="0" noProof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A4B38-BA10-8949-9A42-35723FA4EC84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09002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altLang="zh-CN" baseline="0" noProof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A4B38-BA10-8949-9A42-35723FA4EC84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09002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altLang="zh-CN" baseline="0" noProof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A4B38-BA10-8949-9A42-35723FA4EC84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0900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A4B38-BA10-8949-9A42-35723FA4EC84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09002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altLang="zh-CN" baseline="0" noProof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A4B38-BA10-8949-9A42-35723FA4EC84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09002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altLang="zh-CN" baseline="0" noProof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A4B38-BA10-8949-9A42-35723FA4EC84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09002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altLang="zh-CN" baseline="0" noProof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A4B38-BA10-8949-9A42-35723FA4EC84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09002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altLang="zh-CN" baseline="0" noProof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A4B38-BA10-8949-9A42-35723FA4EC84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09002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altLang="zh-CN" baseline="0" noProof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A4B38-BA10-8949-9A42-35723FA4EC84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09002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altLang="zh-CN" baseline="0" noProof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A4B38-BA10-8949-9A42-35723FA4EC84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09002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altLang="zh-CN" baseline="0" noProof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A4B38-BA10-8949-9A42-35723FA4EC84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09002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altLang="zh-CN" i="0" u="none" baseline="0" noProof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A4B38-BA10-8949-9A42-35723FA4EC84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09002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altLang="zh-CN" i="0" u="none" baseline="0" noProof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A4B38-BA10-8949-9A42-35723FA4EC84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09002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altLang="zh-CN" i="0" u="none" baseline="0" noProof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A4B38-BA10-8949-9A42-35723FA4EC84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0900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A4B38-BA10-8949-9A42-35723FA4EC84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09002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altLang="zh-CN" i="0" u="none" baseline="0" noProof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A4B38-BA10-8949-9A42-35723FA4EC84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09002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altLang="zh-CN" i="0" u="none" baseline="0" noProof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A4B38-BA10-8949-9A42-35723FA4EC84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09002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altLang="zh-CN" i="0" u="none" baseline="0" noProof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A4B38-BA10-8949-9A42-35723FA4EC84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09002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altLang="zh-CN" i="0" u="none" baseline="0" noProof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A4B38-BA10-8949-9A42-35723FA4EC84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09002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altLang="zh-CN" i="0" u="none" baseline="0" noProof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A4B38-BA10-8949-9A42-35723FA4EC84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09002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altLang="zh-CN" i="0" u="none" baseline="0" noProof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A4B38-BA10-8949-9A42-35723FA4EC84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09002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altLang="zh-CN" i="0" u="none" baseline="0" noProof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A4B38-BA10-8949-9A42-35723FA4EC84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09002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altLang="zh-CN" i="0" u="none" baseline="0" noProof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A4B38-BA10-8949-9A42-35723FA4EC84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09002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altLang="zh-CN" i="0" u="none" baseline="0" noProof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A4B38-BA10-8949-9A42-35723FA4EC84}" type="slidenum">
              <a:rPr lang="sv-SE" smtClean="0"/>
              <a:t>38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09002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altLang="zh-CN" i="0" u="none" baseline="0" noProof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A4B38-BA10-8949-9A42-35723FA4EC84}" type="slidenum">
              <a:rPr lang="sv-SE" smtClean="0"/>
              <a:t>39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0900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A4B38-BA10-8949-9A42-35723FA4EC84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0900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A4B38-BA10-8949-9A42-35723FA4EC84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0900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A4B38-BA10-8949-9A42-35723FA4EC84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0900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altLang="zh-CN" baseline="0" noProof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A4B38-BA10-8949-9A42-35723FA4EC84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0900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altLang="zh-CN" baseline="0" noProof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A4B38-BA10-8949-9A42-35723FA4EC84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0900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altLang="zh-CN" baseline="0" noProof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A4B38-BA10-8949-9A42-35723FA4EC84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0900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F761-2AF2-B54E-B34A-1FA7D6D4866F}" type="datetimeFigureOut">
              <a:rPr lang="sv-SE" smtClean="0"/>
              <a:t>5/15/14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F432D-9A2C-0F43-B3AD-1BB6FB3D4D38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36915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F761-2AF2-B54E-B34A-1FA7D6D4866F}" type="datetimeFigureOut">
              <a:rPr lang="sv-SE" smtClean="0"/>
              <a:t>5/15/14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F432D-9A2C-0F43-B3AD-1BB6FB3D4D38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0233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F761-2AF2-B54E-B34A-1FA7D6D4866F}" type="datetimeFigureOut">
              <a:rPr lang="sv-SE" smtClean="0"/>
              <a:t>5/15/14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F432D-9A2C-0F43-B3AD-1BB6FB3D4D38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3672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F761-2AF2-B54E-B34A-1FA7D6D4866F}" type="datetimeFigureOut">
              <a:rPr lang="sv-SE" smtClean="0"/>
              <a:t>5/15/14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F432D-9A2C-0F43-B3AD-1BB6FB3D4D38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0340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F761-2AF2-B54E-B34A-1FA7D6D4866F}" type="datetimeFigureOut">
              <a:rPr lang="sv-SE" smtClean="0"/>
              <a:t>5/15/14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F432D-9A2C-0F43-B3AD-1BB6FB3D4D38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5007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F761-2AF2-B54E-B34A-1FA7D6D4866F}" type="datetimeFigureOut">
              <a:rPr lang="sv-SE" smtClean="0"/>
              <a:t>5/15/14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F432D-9A2C-0F43-B3AD-1BB6FB3D4D38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38909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F761-2AF2-B54E-B34A-1FA7D6D4866F}" type="datetimeFigureOut">
              <a:rPr lang="sv-SE" smtClean="0"/>
              <a:t>5/15/14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F432D-9A2C-0F43-B3AD-1BB6FB3D4D38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4262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F761-2AF2-B54E-B34A-1FA7D6D4866F}" type="datetimeFigureOut">
              <a:rPr lang="sv-SE" smtClean="0"/>
              <a:t>5/15/14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F432D-9A2C-0F43-B3AD-1BB6FB3D4D38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4688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F761-2AF2-B54E-B34A-1FA7D6D4866F}" type="datetimeFigureOut">
              <a:rPr lang="sv-SE" smtClean="0"/>
              <a:t>5/15/14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F432D-9A2C-0F43-B3AD-1BB6FB3D4D38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7347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F761-2AF2-B54E-B34A-1FA7D6D4866F}" type="datetimeFigureOut">
              <a:rPr lang="sv-SE" smtClean="0"/>
              <a:t>5/15/14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F432D-9A2C-0F43-B3AD-1BB6FB3D4D38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0906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F761-2AF2-B54E-B34A-1FA7D6D4866F}" type="datetimeFigureOut">
              <a:rPr lang="sv-SE" smtClean="0"/>
              <a:t>5/15/14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F432D-9A2C-0F43-B3AD-1BB6FB3D4D38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3126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AF761-2AF2-B54E-B34A-1FA7D6D4866F}" type="datetimeFigureOut">
              <a:rPr lang="sv-SE" smtClean="0"/>
              <a:t>5/15/14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F432D-9A2C-0F43-B3AD-1BB6FB3D4D38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8888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0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4.xml"/><Relationship Id="rId5" Type="http://schemas.openxmlformats.org/officeDocument/2006/relationships/image" Target="../media/image6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3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4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5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/>
        </p:nvSpPr>
        <p:spPr>
          <a:xfrm>
            <a:off x="5226185" y="290003"/>
            <a:ext cx="3386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Times New Roman"/>
                <a:cs typeface="Times New Roman"/>
              </a:rPr>
              <a:t>1976: Mao dör, Hua </a:t>
            </a:r>
            <a:r>
              <a:rPr lang="sv-SE" dirty="0" err="1" smtClean="0">
                <a:latin typeface="Times New Roman"/>
                <a:cs typeface="Times New Roman"/>
              </a:rPr>
              <a:t>Guofeng</a:t>
            </a:r>
            <a:r>
              <a:rPr lang="sv-SE" dirty="0" smtClean="0">
                <a:latin typeface="Times New Roman"/>
                <a:cs typeface="Times New Roman"/>
              </a:rPr>
              <a:t> tar över som ordförande </a:t>
            </a:r>
          </a:p>
          <a:p>
            <a:endParaRPr lang="sv-SE" dirty="0">
              <a:latin typeface="Times New Roman"/>
              <a:cs typeface="Times New Roman"/>
            </a:endParaRPr>
          </a:p>
          <a:p>
            <a:endParaRPr lang="sv-SE" dirty="0">
              <a:latin typeface="Times New Roman"/>
              <a:cs typeface="Times New Roman"/>
            </a:endParaRPr>
          </a:p>
        </p:txBody>
      </p:sp>
      <p:pic>
        <p:nvPicPr>
          <p:cNvPr id="5" name="Bildobjekt 4" descr="huaguofe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963416" cy="705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14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/>
        </p:nvSpPr>
        <p:spPr>
          <a:xfrm>
            <a:off x="5226185" y="290003"/>
            <a:ext cx="338680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Deng Xiaoping: ”Mao gjorde 70% rätt, 30% fel”</a:t>
            </a: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err="1" smtClean="0">
                <a:latin typeface="Times New Roman"/>
                <a:ea typeface="Kai"/>
                <a:cs typeface="Times New Roman"/>
              </a:rPr>
              <a:t>Pekingvåren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北京之春</a:t>
            </a:r>
            <a:r>
              <a:rPr lang="sv-SE" baseline="30000" dirty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(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běijīng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zhī chūn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), 1977-78</a:t>
            </a:r>
          </a:p>
          <a:p>
            <a:r>
              <a:rPr lang="sv-SE" dirty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-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Demokrativäggen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uz-Cyrl-UZ" dirty="0" smtClean="0">
                <a:latin typeface="Times New Roman"/>
                <a:ea typeface="Kai"/>
                <a:cs typeface="Times New Roman"/>
              </a:rPr>
              <a:t>西单民主墙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xī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dān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mín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zhǔ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qiáng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)</a:t>
            </a:r>
          </a:p>
          <a:p>
            <a:r>
              <a:rPr lang="sv-SE" dirty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- ”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Scar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literature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” </a:t>
            </a:r>
            <a:r>
              <a:rPr lang="zh-TW" altLang="en-US" dirty="0" smtClean="0">
                <a:effectLst/>
                <a:latin typeface="Times New Roman"/>
                <a:ea typeface="Kai"/>
                <a:cs typeface="Times New Roman"/>
              </a:rPr>
              <a:t>伤痕文学</a:t>
            </a:r>
            <a:r>
              <a:rPr lang="en-US" altLang="zh-TW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i="1" dirty="0" err="1">
                <a:latin typeface="Times New Roman"/>
                <a:ea typeface="Kai"/>
                <a:cs typeface="Times New Roman"/>
              </a:rPr>
              <a:t>s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hānghén</a:t>
            </a:r>
            <a:r>
              <a:rPr lang="en-US" i="1" dirty="0" smtClean="0">
                <a:latin typeface="Times New Roman"/>
                <a:ea typeface="Kai"/>
                <a:cs typeface="Times New Roman"/>
              </a:rPr>
              <a:t> wénxué</a:t>
            </a:r>
            <a:r>
              <a:rPr lang="en-US" altLang="zh-TW" dirty="0" smtClean="0">
                <a:effectLst/>
                <a:latin typeface="Times New Roman"/>
                <a:ea typeface="Kai"/>
                <a:cs typeface="Times New Roman"/>
              </a:rPr>
              <a:t>). </a:t>
            </a:r>
            <a:endParaRPr lang="sv-SE" dirty="0">
              <a:latin typeface="Times New Roman"/>
              <a:ea typeface="Kai"/>
              <a:cs typeface="Times New Roman"/>
            </a:endParaRP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endParaRPr lang="sv-SE" dirty="0">
              <a:latin typeface="Times New Roman"/>
              <a:ea typeface="Kai"/>
              <a:cs typeface="Times New Roman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841" r="54841"/>
          <a:stretch/>
        </p:blipFill>
        <p:spPr>
          <a:xfrm>
            <a:off x="-6887850" y="324"/>
            <a:ext cx="11766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8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/>
        </p:nvSpPr>
        <p:spPr>
          <a:xfrm>
            <a:off x="5226185" y="290003"/>
            <a:ext cx="33868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Deng Xiaoping: ”Mao gjorde 70% rätt, 30% fel”</a:t>
            </a: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err="1" smtClean="0">
                <a:latin typeface="Times New Roman"/>
                <a:ea typeface="Kai"/>
                <a:cs typeface="Times New Roman"/>
              </a:rPr>
              <a:t>Pekingvåren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北京之春</a:t>
            </a:r>
            <a:r>
              <a:rPr lang="sv-SE" baseline="30000" dirty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(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běijīng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zhī chūn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), 1977-78</a:t>
            </a:r>
          </a:p>
          <a:p>
            <a:r>
              <a:rPr lang="sv-SE" dirty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-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Demokrativäggen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uz-Cyrl-UZ" dirty="0" smtClean="0">
                <a:latin typeface="Times New Roman"/>
                <a:ea typeface="Kai"/>
                <a:cs typeface="Times New Roman"/>
              </a:rPr>
              <a:t>西单民主墙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xī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dān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mín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zhǔ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qiáng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)</a:t>
            </a:r>
          </a:p>
          <a:p>
            <a:r>
              <a:rPr lang="sv-SE" dirty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- ”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Scar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literature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” </a:t>
            </a:r>
            <a:r>
              <a:rPr lang="zh-TW" altLang="en-US" dirty="0" smtClean="0">
                <a:effectLst/>
                <a:latin typeface="Times New Roman"/>
                <a:ea typeface="Kai"/>
                <a:cs typeface="Times New Roman"/>
              </a:rPr>
              <a:t>伤痕文学</a:t>
            </a:r>
            <a:r>
              <a:rPr lang="en-US" altLang="zh-TW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i="1" dirty="0" err="1">
                <a:latin typeface="Times New Roman"/>
                <a:ea typeface="Kai"/>
                <a:cs typeface="Times New Roman"/>
              </a:rPr>
              <a:t>s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hānghén</a:t>
            </a:r>
            <a:r>
              <a:rPr lang="en-US" i="1" dirty="0" smtClean="0">
                <a:latin typeface="Times New Roman"/>
                <a:ea typeface="Kai"/>
                <a:cs typeface="Times New Roman"/>
              </a:rPr>
              <a:t> wénxué</a:t>
            </a:r>
            <a:r>
              <a:rPr lang="en-US" altLang="zh-TW" dirty="0" smtClean="0">
                <a:effectLst/>
                <a:latin typeface="Times New Roman"/>
                <a:ea typeface="Kai"/>
                <a:cs typeface="Times New Roman"/>
              </a:rPr>
              <a:t>). </a:t>
            </a:r>
            <a:endParaRPr lang="sv-SE" dirty="0">
              <a:latin typeface="Times New Roman"/>
              <a:ea typeface="Kai"/>
              <a:cs typeface="Times New Roman"/>
            </a:endParaRP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endParaRPr lang="sv-SE" dirty="0">
              <a:latin typeface="Times New Roman"/>
              <a:ea typeface="Kai"/>
              <a:cs typeface="Times New Roman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" y="324"/>
            <a:ext cx="4898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28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/>
        </p:nvSpPr>
        <p:spPr>
          <a:xfrm>
            <a:off x="5226185" y="290003"/>
            <a:ext cx="33868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Deng Xiaoping: ”Mao gjorde 70% rätt, 30% fel”</a:t>
            </a: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err="1" smtClean="0">
                <a:latin typeface="Times New Roman"/>
                <a:ea typeface="Kai"/>
                <a:cs typeface="Times New Roman"/>
              </a:rPr>
              <a:t>Pekingvåren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北京之春</a:t>
            </a:r>
            <a:r>
              <a:rPr lang="sv-SE" baseline="30000" dirty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(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běijīng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zhī chūn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), 1977-78</a:t>
            </a:r>
          </a:p>
          <a:p>
            <a:r>
              <a:rPr lang="sv-SE" dirty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-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Demokrativäggen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uz-Cyrl-UZ" dirty="0" smtClean="0">
                <a:latin typeface="Times New Roman"/>
                <a:ea typeface="Kai"/>
                <a:cs typeface="Times New Roman"/>
              </a:rPr>
              <a:t>西单民主墙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xī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dān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mín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zhǔ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qiáng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)</a:t>
            </a:r>
          </a:p>
          <a:p>
            <a:r>
              <a:rPr lang="sv-SE" dirty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- ”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Scar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literature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” </a:t>
            </a:r>
            <a:r>
              <a:rPr lang="zh-TW" altLang="en-US" dirty="0" smtClean="0">
                <a:effectLst/>
                <a:latin typeface="Times New Roman"/>
                <a:ea typeface="Kai"/>
                <a:cs typeface="Times New Roman"/>
              </a:rPr>
              <a:t>伤痕文学</a:t>
            </a:r>
            <a:r>
              <a:rPr lang="en-US" altLang="zh-TW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i="1" dirty="0" err="1">
                <a:latin typeface="Times New Roman"/>
                <a:ea typeface="Kai"/>
                <a:cs typeface="Times New Roman"/>
              </a:rPr>
              <a:t>s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hānghén</a:t>
            </a:r>
            <a:r>
              <a:rPr lang="en-US" i="1" dirty="0" smtClean="0">
                <a:latin typeface="Times New Roman"/>
                <a:ea typeface="Kai"/>
                <a:cs typeface="Times New Roman"/>
              </a:rPr>
              <a:t> wénxué</a:t>
            </a:r>
            <a:r>
              <a:rPr lang="en-US" altLang="zh-TW" dirty="0" smtClean="0">
                <a:effectLst/>
                <a:latin typeface="Times New Roman"/>
                <a:ea typeface="Kai"/>
                <a:cs typeface="Times New Roman"/>
              </a:rPr>
              <a:t>). </a:t>
            </a:r>
            <a:endParaRPr lang="sv-SE" dirty="0">
              <a:latin typeface="Times New Roman"/>
              <a:ea typeface="Kai"/>
              <a:cs typeface="Times New Roman"/>
            </a:endParaRP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endParaRPr lang="sv-SE" dirty="0">
              <a:latin typeface="Times New Roman"/>
              <a:ea typeface="Kai"/>
              <a:cs typeface="Times New Roman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"/>
            <a:ext cx="4800142" cy="704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52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/>
        </p:nvSpPr>
        <p:spPr>
          <a:xfrm>
            <a:off x="5226185" y="290003"/>
            <a:ext cx="338680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Deng Xiaoping: ”Mao gjorde 70% rätt, 30% fel”</a:t>
            </a: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err="1" smtClean="0">
                <a:latin typeface="Times New Roman"/>
                <a:ea typeface="Kai"/>
                <a:cs typeface="Times New Roman"/>
              </a:rPr>
              <a:t>Pekingvåren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北京之春</a:t>
            </a:r>
            <a:r>
              <a:rPr lang="sv-SE" baseline="30000" dirty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(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běijīng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zhī chūn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), 1977-78</a:t>
            </a:r>
          </a:p>
          <a:p>
            <a:r>
              <a:rPr lang="sv-SE" dirty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-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Demokrativäggen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uz-Cyrl-UZ" dirty="0" smtClean="0">
                <a:latin typeface="Times New Roman"/>
                <a:ea typeface="Kai"/>
                <a:cs typeface="Times New Roman"/>
              </a:rPr>
              <a:t>西单民主墙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xī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dān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mín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zhǔ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qiáng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)</a:t>
            </a:r>
          </a:p>
          <a:p>
            <a:r>
              <a:rPr lang="sv-SE" dirty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- ”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Scar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literature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” </a:t>
            </a:r>
            <a:r>
              <a:rPr lang="zh-TW" altLang="en-US" dirty="0" smtClean="0">
                <a:effectLst/>
                <a:latin typeface="Times New Roman"/>
                <a:ea typeface="Kai"/>
                <a:cs typeface="Times New Roman"/>
              </a:rPr>
              <a:t>伤痕文学</a:t>
            </a:r>
            <a:r>
              <a:rPr lang="en-US" altLang="zh-TW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i="1" dirty="0" err="1">
                <a:latin typeface="Times New Roman"/>
                <a:ea typeface="Kai"/>
                <a:cs typeface="Times New Roman"/>
              </a:rPr>
              <a:t>s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hānghén</a:t>
            </a:r>
            <a:r>
              <a:rPr lang="en-US" i="1" dirty="0" smtClean="0">
                <a:latin typeface="Times New Roman"/>
                <a:ea typeface="Kai"/>
                <a:cs typeface="Times New Roman"/>
              </a:rPr>
              <a:t> wénxué</a:t>
            </a:r>
            <a:r>
              <a:rPr lang="en-US" altLang="zh-TW" dirty="0" smtClean="0">
                <a:effectLst/>
                <a:latin typeface="Times New Roman"/>
                <a:ea typeface="Kai"/>
                <a:cs typeface="Times New Roman"/>
              </a:rPr>
              <a:t>). </a:t>
            </a:r>
            <a:endParaRPr lang="sv-SE" dirty="0">
              <a:latin typeface="Times New Roman"/>
              <a:ea typeface="Kai"/>
              <a:cs typeface="Times New Roman"/>
            </a:endParaRP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1980: Hua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Guofeng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byts ut mot Zhao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Ziyang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zh-TW" altLang="en-US" b="0" dirty="0" smtClean="0">
                <a:effectLst/>
                <a:latin typeface="Times New Roman"/>
                <a:ea typeface="Kai"/>
                <a:cs typeface="Times New Roman"/>
              </a:rPr>
              <a:t>赵紫阳</a:t>
            </a:r>
            <a:r>
              <a:rPr lang="en-US" altLang="zh-TW" b="0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i="1" dirty="0" err="1">
                <a:latin typeface="Times New Roman"/>
                <a:ea typeface="Kai"/>
                <a:cs typeface="Times New Roman"/>
              </a:rPr>
              <a:t>z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hào</a:t>
            </a:r>
            <a:r>
              <a:rPr lang="en-US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i="1" dirty="0" err="1">
                <a:latin typeface="Times New Roman"/>
                <a:ea typeface="Kai"/>
                <a:cs typeface="Times New Roman"/>
              </a:rPr>
              <a:t>z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ǐyáng</a:t>
            </a:r>
            <a:r>
              <a:rPr lang="en-US" altLang="zh-TW" b="0" dirty="0" smtClean="0">
                <a:effectLst/>
                <a:latin typeface="Times New Roman"/>
                <a:ea typeface="Kai"/>
                <a:cs typeface="Times New Roman"/>
              </a:rPr>
              <a:t>), 1919-2005 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som premiärminister </a:t>
            </a:r>
          </a:p>
          <a:p>
            <a:endParaRPr lang="sv-SE" dirty="0">
              <a:latin typeface="Times New Roman"/>
              <a:ea typeface="Kai"/>
              <a:cs typeface="Times New Roman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"/>
            <a:ext cx="4800142" cy="704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46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/>
        </p:nvSpPr>
        <p:spPr>
          <a:xfrm>
            <a:off x="5226185" y="290003"/>
            <a:ext cx="3386801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Deng Xiaoping: ”Mao gjorde 70% rätt, 30% fel”</a:t>
            </a: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err="1" smtClean="0">
                <a:latin typeface="Times New Roman"/>
                <a:ea typeface="Kai"/>
                <a:cs typeface="Times New Roman"/>
              </a:rPr>
              <a:t>Pekingvåren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北京之春</a:t>
            </a:r>
            <a:r>
              <a:rPr lang="sv-SE" baseline="30000" dirty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(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běijīng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zhī chūn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), 1977-78</a:t>
            </a:r>
          </a:p>
          <a:p>
            <a:r>
              <a:rPr lang="sv-SE" dirty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-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Demokrativäggen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uz-Cyrl-UZ" dirty="0" smtClean="0">
                <a:latin typeface="Times New Roman"/>
                <a:ea typeface="Kai"/>
                <a:cs typeface="Times New Roman"/>
              </a:rPr>
              <a:t>西单民主墙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xī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dān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mín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zhǔ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qiáng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)</a:t>
            </a:r>
          </a:p>
          <a:p>
            <a:r>
              <a:rPr lang="sv-SE" dirty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- ”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Scar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literature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” </a:t>
            </a:r>
            <a:r>
              <a:rPr lang="zh-TW" altLang="en-US" dirty="0" smtClean="0">
                <a:effectLst/>
                <a:latin typeface="Times New Roman"/>
                <a:ea typeface="Kai"/>
                <a:cs typeface="Times New Roman"/>
              </a:rPr>
              <a:t>伤痕文学</a:t>
            </a:r>
            <a:r>
              <a:rPr lang="en-US" altLang="zh-TW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i="1" dirty="0" err="1">
                <a:latin typeface="Times New Roman"/>
                <a:ea typeface="Kai"/>
                <a:cs typeface="Times New Roman"/>
              </a:rPr>
              <a:t>s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hānghén</a:t>
            </a:r>
            <a:r>
              <a:rPr lang="en-US" i="1" dirty="0" smtClean="0">
                <a:latin typeface="Times New Roman"/>
                <a:ea typeface="Kai"/>
                <a:cs typeface="Times New Roman"/>
              </a:rPr>
              <a:t> wénxué</a:t>
            </a:r>
            <a:r>
              <a:rPr lang="en-US" altLang="zh-TW" dirty="0" smtClean="0">
                <a:effectLst/>
                <a:latin typeface="Times New Roman"/>
                <a:ea typeface="Kai"/>
                <a:cs typeface="Times New Roman"/>
              </a:rPr>
              <a:t>). </a:t>
            </a:r>
            <a:endParaRPr lang="sv-SE" dirty="0">
              <a:latin typeface="Times New Roman"/>
              <a:ea typeface="Kai"/>
              <a:cs typeface="Times New Roman"/>
            </a:endParaRP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1980: Hua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Guofeng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byts ut mot Zhao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Ziyang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zh-TW" altLang="en-US" b="0" dirty="0" smtClean="0">
                <a:effectLst/>
                <a:latin typeface="Times New Roman"/>
                <a:ea typeface="Kai"/>
                <a:cs typeface="Times New Roman"/>
              </a:rPr>
              <a:t>赵紫阳</a:t>
            </a:r>
            <a:r>
              <a:rPr lang="en-US" altLang="zh-TW" b="0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i="1" dirty="0" err="1">
                <a:latin typeface="Times New Roman"/>
                <a:ea typeface="Kai"/>
                <a:cs typeface="Times New Roman"/>
              </a:rPr>
              <a:t>z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hào</a:t>
            </a:r>
            <a:r>
              <a:rPr lang="en-US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i="1" dirty="0" err="1">
                <a:latin typeface="Times New Roman"/>
                <a:ea typeface="Kai"/>
                <a:cs typeface="Times New Roman"/>
              </a:rPr>
              <a:t>z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ǐyáng</a:t>
            </a:r>
            <a:r>
              <a:rPr lang="en-US" altLang="zh-TW" b="0" dirty="0" smtClean="0">
                <a:effectLst/>
                <a:latin typeface="Times New Roman"/>
                <a:ea typeface="Kai"/>
                <a:cs typeface="Times New Roman"/>
              </a:rPr>
              <a:t>), 1919-2005 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som premiärminister </a:t>
            </a:r>
          </a:p>
          <a:p>
            <a:r>
              <a:rPr lang="sv-SE" i="1" dirty="0" err="1" smtClean="0">
                <a:latin typeface="Times New Roman"/>
                <a:ea typeface="Kai"/>
                <a:cs typeface="Times New Roman"/>
              </a:rPr>
              <a:t>Prisoner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of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the State: The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Secret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Journal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of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Premier Zhao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Ziyang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(2009)</a:t>
            </a:r>
            <a:endParaRPr lang="sv-SE" i="1" dirty="0" smtClean="0">
              <a:latin typeface="Times New Roman"/>
              <a:ea typeface="Kai"/>
              <a:cs typeface="Times New Roman"/>
            </a:endParaRPr>
          </a:p>
          <a:p>
            <a:endParaRPr lang="sv-SE" dirty="0">
              <a:latin typeface="Times New Roman"/>
              <a:ea typeface="Kai"/>
              <a:cs typeface="Times New Roman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"/>
            <a:ext cx="4800142" cy="704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78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/>
        </p:nvSpPr>
        <p:spPr>
          <a:xfrm>
            <a:off x="5226185" y="290003"/>
            <a:ext cx="33868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De åtta odödliga </a:t>
            </a:r>
            <a:r>
              <a:rPr lang="uz-Cyrl-UZ" dirty="0" smtClean="0">
                <a:latin typeface="Times New Roman"/>
                <a:ea typeface="Kai"/>
                <a:cs typeface="Times New Roman"/>
              </a:rPr>
              <a:t>八大元老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i="1" dirty="0" err="1">
                <a:latin typeface="Times New Roman"/>
                <a:ea typeface="Kai"/>
                <a:cs typeface="Times New Roman"/>
              </a:rPr>
              <a:t>b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ā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dà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yuánlǎo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) – Deng Xiaoping och hans närmaste</a:t>
            </a:r>
          </a:p>
          <a:p>
            <a:endParaRPr lang="sv-SE" i="1" dirty="0" smtClean="0">
              <a:latin typeface="Times New Roman"/>
              <a:ea typeface="Kai"/>
              <a:cs typeface="Times New Roman"/>
            </a:endParaRPr>
          </a:p>
          <a:p>
            <a:endParaRPr lang="sv-SE" dirty="0">
              <a:latin typeface="Times New Roman"/>
              <a:ea typeface="Kai"/>
              <a:cs typeface="Times New Roman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"/>
            <a:ext cx="4800142" cy="704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251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/>
        </p:nvSpPr>
        <p:spPr>
          <a:xfrm>
            <a:off x="5226185" y="290003"/>
            <a:ext cx="33868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De åtta odödliga </a:t>
            </a:r>
            <a:r>
              <a:rPr lang="uz-Cyrl-UZ" dirty="0" smtClean="0">
                <a:latin typeface="Times New Roman"/>
                <a:ea typeface="Kai"/>
                <a:cs typeface="Times New Roman"/>
              </a:rPr>
              <a:t>八大元老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i="1" dirty="0" err="1">
                <a:latin typeface="Times New Roman"/>
                <a:ea typeface="Kai"/>
                <a:cs typeface="Times New Roman"/>
              </a:rPr>
              <a:t>b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ā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dà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yuánlǎo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) – Deng Xiaoping och hans närmaste</a:t>
            </a:r>
          </a:p>
          <a:p>
            <a:endParaRPr lang="sv-SE" i="1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1979: Deng träffar Jimmy Carter i USA</a:t>
            </a:r>
          </a:p>
          <a:p>
            <a:endParaRPr lang="sv-SE" dirty="0">
              <a:latin typeface="Times New Roman"/>
              <a:ea typeface="Kai"/>
              <a:cs typeface="Times New Roman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7097" y="63501"/>
            <a:ext cx="5167239" cy="678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68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/>
        </p:nvSpPr>
        <p:spPr>
          <a:xfrm>
            <a:off x="5226185" y="290003"/>
            <a:ext cx="3386801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De åtta odödliga </a:t>
            </a:r>
            <a:r>
              <a:rPr lang="uz-Cyrl-UZ" dirty="0" smtClean="0">
                <a:latin typeface="Times New Roman"/>
                <a:ea typeface="Kai"/>
                <a:cs typeface="Times New Roman"/>
              </a:rPr>
              <a:t>八大元老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i="1" dirty="0" err="1">
                <a:latin typeface="Times New Roman"/>
                <a:ea typeface="Kai"/>
                <a:cs typeface="Times New Roman"/>
              </a:rPr>
              <a:t>b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ā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dà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yuánlǎo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) – Deng Xiaoping och hans närmaste</a:t>
            </a:r>
          </a:p>
          <a:p>
            <a:endParaRPr lang="sv-SE" i="1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1979: Deng träffar Jimmy Carter i USA</a:t>
            </a:r>
          </a:p>
          <a:p>
            <a:endParaRPr lang="sv-SE" dirty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1978-1984: Första perioden av ekonomiska reformer </a:t>
            </a:r>
          </a:p>
          <a:p>
            <a:endParaRPr lang="sv-SE" dirty="0">
              <a:latin typeface="Times New Roman"/>
              <a:ea typeface="Kai"/>
              <a:cs typeface="Times New Roman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" y="-21166"/>
            <a:ext cx="4522667" cy="713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29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/>
        </p:nvSpPr>
        <p:spPr>
          <a:xfrm>
            <a:off x="5226185" y="290003"/>
            <a:ext cx="33868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De åtta odödliga </a:t>
            </a:r>
            <a:r>
              <a:rPr lang="uz-Cyrl-UZ" dirty="0" smtClean="0">
                <a:latin typeface="Times New Roman"/>
                <a:ea typeface="Kai"/>
                <a:cs typeface="Times New Roman"/>
              </a:rPr>
              <a:t>八大元老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i="1" dirty="0" err="1">
                <a:latin typeface="Times New Roman"/>
                <a:ea typeface="Kai"/>
                <a:cs typeface="Times New Roman"/>
              </a:rPr>
              <a:t>b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ā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dà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yuánlǎo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) – Deng Xiaoping och hans närmaste</a:t>
            </a:r>
          </a:p>
          <a:p>
            <a:endParaRPr lang="sv-SE" i="1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1979: Deng träffar Jimmy Carter i USA</a:t>
            </a:r>
          </a:p>
          <a:p>
            <a:endParaRPr lang="sv-SE" dirty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1978-1984: Första perioden av ekonomiska reformer </a:t>
            </a:r>
          </a:p>
          <a:p>
            <a:endParaRPr lang="sv-SE" dirty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”De fyra principerna” </a:t>
            </a:r>
            <a:br>
              <a:rPr lang="sv-SE" dirty="0" smtClean="0">
                <a:latin typeface="Times New Roman"/>
                <a:ea typeface="Kai"/>
                <a:cs typeface="Times New Roman"/>
              </a:rPr>
            </a:br>
            <a:r>
              <a:rPr lang="zh-TW" altLang="en-US" dirty="0" smtClean="0">
                <a:latin typeface="Times New Roman"/>
                <a:ea typeface="Kai"/>
                <a:cs typeface="Times New Roman"/>
              </a:rPr>
              <a:t>四项基本原则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i="1" dirty="0" err="1" smtClean="0">
                <a:latin typeface="Times New Roman"/>
                <a:ea typeface="Kai"/>
                <a:cs typeface="Times New Roman"/>
              </a:rPr>
              <a:t>s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ì</a:t>
            </a:r>
            <a:r>
              <a:rPr lang="en-US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i="1" dirty="0" err="1">
                <a:latin typeface="Times New Roman"/>
                <a:ea typeface="Kai"/>
                <a:cs typeface="Times New Roman"/>
              </a:rPr>
              <a:t>xiàng</a:t>
            </a:r>
            <a:r>
              <a:rPr lang="en-US" i="1" dirty="0">
                <a:latin typeface="Times New Roman"/>
                <a:ea typeface="Kai"/>
                <a:cs typeface="Times New Roman"/>
              </a:rPr>
              <a:t> </a:t>
            </a:r>
            <a:r>
              <a:rPr lang="en-US" i="1" dirty="0" err="1">
                <a:latin typeface="Times New Roman"/>
                <a:ea typeface="Kai"/>
                <a:cs typeface="Times New Roman"/>
              </a:rPr>
              <a:t>jīběn</a:t>
            </a:r>
            <a:r>
              <a:rPr lang="en-US" i="1" dirty="0">
                <a:latin typeface="Times New Roman"/>
                <a:ea typeface="Kai"/>
                <a:cs typeface="Times New Roman"/>
              </a:rPr>
              <a:t> 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yuánzé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)</a:t>
            </a:r>
            <a:endParaRPr lang="sv-SE" dirty="0" smtClean="0">
              <a:latin typeface="Times New Roman"/>
              <a:ea typeface="Kai"/>
              <a:cs typeface="Times New Roman"/>
            </a:endParaRPr>
          </a:p>
          <a:p>
            <a:endParaRPr lang="sv-SE" dirty="0">
              <a:latin typeface="Times New Roman"/>
              <a:ea typeface="Kai"/>
              <a:cs typeface="Times New Roman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" y="-21166"/>
            <a:ext cx="4522667" cy="713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2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/>
        </p:nvSpPr>
        <p:spPr>
          <a:xfrm>
            <a:off x="5226185" y="290003"/>
            <a:ext cx="3386801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De åtta odödliga </a:t>
            </a:r>
            <a:r>
              <a:rPr lang="uz-Cyrl-UZ" dirty="0" smtClean="0">
                <a:latin typeface="Times New Roman"/>
                <a:ea typeface="Kai"/>
                <a:cs typeface="Times New Roman"/>
              </a:rPr>
              <a:t>八大元老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i="1" dirty="0" err="1">
                <a:latin typeface="Times New Roman"/>
                <a:ea typeface="Kai"/>
                <a:cs typeface="Times New Roman"/>
              </a:rPr>
              <a:t>b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ā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dà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yuánlǎo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) – Deng Xiaoping och hans närmaste</a:t>
            </a:r>
          </a:p>
          <a:p>
            <a:endParaRPr lang="sv-SE" i="1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1979: Deng träffar Jimmy Carter i USA</a:t>
            </a:r>
          </a:p>
          <a:p>
            <a:endParaRPr lang="sv-SE" dirty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1978-1984: Första perioden av ekonomiska reformer </a:t>
            </a:r>
          </a:p>
          <a:p>
            <a:endParaRPr lang="sv-SE" dirty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”De fyra principerna” </a:t>
            </a:r>
            <a:br>
              <a:rPr lang="sv-SE" dirty="0" smtClean="0">
                <a:latin typeface="Times New Roman"/>
                <a:ea typeface="Kai"/>
                <a:cs typeface="Times New Roman"/>
              </a:rPr>
            </a:br>
            <a:r>
              <a:rPr lang="zh-TW" altLang="en-US" dirty="0" smtClean="0">
                <a:latin typeface="Times New Roman"/>
                <a:ea typeface="Kai"/>
                <a:cs typeface="Times New Roman"/>
              </a:rPr>
              <a:t>四项基本原则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i="1" dirty="0" err="1" smtClean="0">
                <a:latin typeface="Times New Roman"/>
                <a:ea typeface="Kai"/>
                <a:cs typeface="Times New Roman"/>
              </a:rPr>
              <a:t>s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ì</a:t>
            </a:r>
            <a:r>
              <a:rPr lang="en-US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i="1" dirty="0" err="1">
                <a:latin typeface="Times New Roman"/>
                <a:ea typeface="Kai"/>
                <a:cs typeface="Times New Roman"/>
              </a:rPr>
              <a:t>xiàng</a:t>
            </a:r>
            <a:r>
              <a:rPr lang="en-US" i="1" dirty="0">
                <a:latin typeface="Times New Roman"/>
                <a:ea typeface="Kai"/>
                <a:cs typeface="Times New Roman"/>
              </a:rPr>
              <a:t> </a:t>
            </a:r>
            <a:r>
              <a:rPr lang="en-US" i="1" dirty="0" err="1">
                <a:latin typeface="Times New Roman"/>
                <a:ea typeface="Kai"/>
                <a:cs typeface="Times New Roman"/>
              </a:rPr>
              <a:t>jīběn</a:t>
            </a:r>
            <a:r>
              <a:rPr lang="en-US" i="1" dirty="0">
                <a:latin typeface="Times New Roman"/>
                <a:ea typeface="Kai"/>
                <a:cs typeface="Times New Roman"/>
              </a:rPr>
              <a:t> 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yuánzé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sv-SE" dirty="0">
                <a:latin typeface="Times New Roman"/>
                <a:ea typeface="Kai"/>
                <a:cs typeface="Times New Roman"/>
              </a:rPr>
              <a:t>Följa den socialistiska vägen</a:t>
            </a: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endParaRPr lang="sv-SE" dirty="0">
              <a:latin typeface="Times New Roman"/>
              <a:ea typeface="Kai"/>
              <a:cs typeface="Times New Roman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" y="-21166"/>
            <a:ext cx="4522667" cy="713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166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/>
        </p:nvSpPr>
        <p:spPr>
          <a:xfrm>
            <a:off x="5226185" y="290003"/>
            <a:ext cx="338680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1976: Mao dör, Hua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Guofeng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tar över som ordförande </a:t>
            </a: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Hua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Guofeng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zh-TW" altLang="en-US" b="0" dirty="0" smtClean="0">
                <a:effectLst/>
                <a:latin typeface="Times New Roman"/>
                <a:ea typeface="Kai"/>
                <a:cs typeface="Times New Roman"/>
              </a:rPr>
              <a:t>华国锋</a:t>
            </a:r>
            <a:r>
              <a:rPr lang="en-US" altLang="zh-TW" b="0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i="1" dirty="0" err="1">
                <a:latin typeface="Times New Roman"/>
                <a:ea typeface="Kai"/>
                <a:cs typeface="Times New Roman"/>
              </a:rPr>
              <a:t>h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uà</a:t>
            </a:r>
            <a:r>
              <a:rPr lang="en-US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i="1" dirty="0" err="1">
                <a:latin typeface="Times New Roman"/>
                <a:ea typeface="Kai"/>
                <a:cs typeface="Times New Roman"/>
              </a:rPr>
              <a:t>g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uófēng</a:t>
            </a:r>
            <a:r>
              <a:rPr lang="en-US" altLang="zh-TW" b="0" dirty="0" smtClean="0">
                <a:effectLst/>
                <a:latin typeface="Times New Roman"/>
                <a:ea typeface="Kai"/>
                <a:cs typeface="Times New Roman"/>
              </a:rPr>
              <a:t>), 1921-2008</a:t>
            </a:r>
            <a:endParaRPr lang="sv-SE" dirty="0">
              <a:latin typeface="Times New Roman"/>
              <a:ea typeface="Kai"/>
              <a:cs typeface="Times New Roman"/>
            </a:endParaRPr>
          </a:p>
          <a:p>
            <a:endParaRPr lang="sv-SE" dirty="0">
              <a:latin typeface="Times New Roman"/>
              <a:ea typeface="Kai"/>
              <a:cs typeface="Times New Roman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" y="-1"/>
            <a:ext cx="4902590" cy="705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91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/>
        </p:nvSpPr>
        <p:spPr>
          <a:xfrm>
            <a:off x="5226185" y="290003"/>
            <a:ext cx="3386801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De åtta odödliga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八大元老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bā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dà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yuánlǎo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) – Deng Xiaoping och hans närmaste</a:t>
            </a:r>
          </a:p>
          <a:p>
            <a:endParaRPr lang="sv-SE" i="1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1979: Deng träffar Jimmy Carter i USA</a:t>
            </a: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1978-1984: Första perioden av ekonomiska reformer </a:t>
            </a: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”De fyra principerna” </a:t>
            </a:r>
            <a:br>
              <a:rPr lang="sv-SE" dirty="0" smtClean="0">
                <a:latin typeface="Times New Roman"/>
                <a:ea typeface="Kai"/>
                <a:cs typeface="Times New Roman"/>
              </a:rPr>
            </a:br>
            <a:r>
              <a:rPr lang="zh-TW" altLang="sv-SE" dirty="0" smtClean="0">
                <a:latin typeface="Times New Roman"/>
                <a:ea typeface="Kai"/>
                <a:cs typeface="Times New Roman"/>
              </a:rPr>
              <a:t>四项基本原则</a:t>
            </a:r>
            <a:r>
              <a:rPr lang="sv-SE" altLang="zh-TW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altLang="zh-TW" i="1" dirty="0" err="1" smtClean="0">
                <a:latin typeface="Times New Roman"/>
                <a:ea typeface="Kai"/>
                <a:cs typeface="Times New Roman"/>
              </a:rPr>
              <a:t>s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ì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xiàng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jīběn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yuánzé</a:t>
            </a:r>
            <a:r>
              <a:rPr lang="sv-SE" altLang="zh-TW" dirty="0" smtClean="0">
                <a:latin typeface="Times New Roman"/>
                <a:ea typeface="Kai"/>
                <a:cs typeface="Times New Roman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sv-SE" dirty="0" smtClean="0">
                <a:latin typeface="Times New Roman"/>
                <a:ea typeface="Kai"/>
                <a:cs typeface="Times New Roman"/>
              </a:rPr>
              <a:t>Följa den socialistiska vägen</a:t>
            </a:r>
          </a:p>
          <a:p>
            <a:pPr marL="285750" indent="-285750">
              <a:buFont typeface="Arial"/>
              <a:buChar char="•"/>
            </a:pPr>
            <a:r>
              <a:rPr lang="sv-SE" dirty="0" smtClean="0">
                <a:latin typeface="Times New Roman"/>
                <a:ea typeface="Kai"/>
                <a:cs typeface="Times New Roman"/>
              </a:rPr>
              <a:t>Upprätthålla proletariatets diktatur</a:t>
            </a:r>
          </a:p>
          <a:p>
            <a:endParaRPr lang="sv-SE" dirty="0">
              <a:latin typeface="Times New Roman"/>
              <a:ea typeface="Kai"/>
              <a:cs typeface="Times New Roman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166"/>
            <a:ext cx="4567822" cy="713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38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/>
        </p:nvSpPr>
        <p:spPr>
          <a:xfrm>
            <a:off x="5226185" y="290003"/>
            <a:ext cx="3386801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De åtta odödliga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八大元老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bā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dà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yuánlǎo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) – Deng Xiaoping och hans närmaste</a:t>
            </a:r>
          </a:p>
          <a:p>
            <a:endParaRPr lang="sv-SE" i="1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1979: Deng träffar Jimmy Carter i USA</a:t>
            </a: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1978-1984: Första perioden av ekonomiska reformer </a:t>
            </a: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”De fyra principerna” </a:t>
            </a:r>
            <a:br>
              <a:rPr lang="sv-SE" dirty="0" smtClean="0">
                <a:latin typeface="Times New Roman"/>
                <a:ea typeface="Kai"/>
                <a:cs typeface="Times New Roman"/>
              </a:rPr>
            </a:br>
            <a:r>
              <a:rPr lang="zh-TW" altLang="sv-SE" dirty="0" smtClean="0">
                <a:latin typeface="Times New Roman"/>
                <a:ea typeface="Kai"/>
                <a:cs typeface="Times New Roman"/>
              </a:rPr>
              <a:t>四项基本原则</a:t>
            </a:r>
            <a:r>
              <a:rPr lang="sv-SE" altLang="zh-TW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altLang="zh-TW" i="1" dirty="0" err="1" smtClean="0">
                <a:latin typeface="Times New Roman"/>
                <a:ea typeface="Kai"/>
                <a:cs typeface="Times New Roman"/>
              </a:rPr>
              <a:t>s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ì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xiàng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jīběn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yuánzé</a:t>
            </a:r>
            <a:r>
              <a:rPr lang="sv-SE" altLang="zh-TW" dirty="0" smtClean="0">
                <a:latin typeface="Times New Roman"/>
                <a:ea typeface="Kai"/>
                <a:cs typeface="Times New Roman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sv-SE" dirty="0" smtClean="0">
                <a:latin typeface="Times New Roman"/>
                <a:ea typeface="Kai"/>
                <a:cs typeface="Times New Roman"/>
              </a:rPr>
              <a:t>Följa den socialistiska vägen</a:t>
            </a:r>
          </a:p>
          <a:p>
            <a:pPr marL="285750" indent="-285750">
              <a:buFont typeface="Arial"/>
              <a:buChar char="•"/>
            </a:pPr>
            <a:r>
              <a:rPr lang="sv-SE" dirty="0" smtClean="0">
                <a:latin typeface="Times New Roman"/>
                <a:ea typeface="Kai"/>
                <a:cs typeface="Times New Roman"/>
              </a:rPr>
              <a:t>Upprätthålla proletariatets diktatur</a:t>
            </a:r>
          </a:p>
          <a:p>
            <a:pPr marL="285750" indent="-285750">
              <a:buFont typeface="Arial"/>
              <a:buChar char="•"/>
            </a:pPr>
            <a:r>
              <a:rPr lang="sv-SE" altLang="zh-CN" dirty="0" smtClean="0">
                <a:latin typeface="Times New Roman"/>
                <a:cs typeface="Times New Roman"/>
              </a:rPr>
              <a:t>Upprätthålla </a:t>
            </a:r>
            <a:r>
              <a:rPr lang="sv-SE" altLang="zh-CN" dirty="0">
                <a:latin typeface="Times New Roman"/>
                <a:cs typeface="Times New Roman"/>
              </a:rPr>
              <a:t>partiets </a:t>
            </a:r>
            <a:r>
              <a:rPr lang="sv-SE" altLang="zh-CN" dirty="0" smtClean="0">
                <a:latin typeface="Times New Roman"/>
                <a:cs typeface="Times New Roman"/>
              </a:rPr>
              <a:t>ledarskap</a:t>
            </a:r>
          </a:p>
          <a:p>
            <a:pPr marL="285750" indent="-285750">
              <a:buFont typeface="Arial"/>
              <a:buChar char="•"/>
            </a:pPr>
            <a:endParaRPr lang="sv-SE" dirty="0" smtClean="0">
              <a:latin typeface="Times New Roman"/>
              <a:ea typeface="Kai"/>
              <a:cs typeface="Times New Roman"/>
            </a:endParaRPr>
          </a:p>
          <a:p>
            <a:endParaRPr lang="sv-SE" dirty="0">
              <a:latin typeface="Times New Roman"/>
              <a:ea typeface="Kai"/>
              <a:cs typeface="Times New Roman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8" y="-21166"/>
            <a:ext cx="4590104" cy="713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33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/>
        </p:nvSpPr>
        <p:spPr>
          <a:xfrm>
            <a:off x="5226185" y="290003"/>
            <a:ext cx="3386801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De åtta odödliga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八大元老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bā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dà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yuánlǎo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) – Deng Xiaoping och hans närmaste</a:t>
            </a:r>
          </a:p>
          <a:p>
            <a:endParaRPr lang="sv-SE" i="1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1979: Deng träffar Jimmy Carter i USA</a:t>
            </a: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1978-1984: Första perioden av ekonomiska reformer </a:t>
            </a: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”De fyra principerna” </a:t>
            </a:r>
            <a:br>
              <a:rPr lang="sv-SE" dirty="0" smtClean="0">
                <a:latin typeface="Times New Roman"/>
                <a:ea typeface="Kai"/>
                <a:cs typeface="Times New Roman"/>
              </a:rPr>
            </a:br>
            <a:r>
              <a:rPr lang="zh-TW" altLang="sv-SE" dirty="0" smtClean="0">
                <a:latin typeface="Times New Roman"/>
                <a:ea typeface="Kai"/>
                <a:cs typeface="Times New Roman"/>
              </a:rPr>
              <a:t>四项基本原则</a:t>
            </a:r>
            <a:r>
              <a:rPr lang="sv-SE" altLang="zh-TW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altLang="zh-TW" i="1" dirty="0" err="1" smtClean="0">
                <a:latin typeface="Times New Roman"/>
                <a:ea typeface="Kai"/>
                <a:cs typeface="Times New Roman"/>
              </a:rPr>
              <a:t>s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ì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xiàng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jīběn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yuánzé</a:t>
            </a:r>
            <a:r>
              <a:rPr lang="sv-SE" altLang="zh-TW" dirty="0" smtClean="0">
                <a:latin typeface="Times New Roman"/>
                <a:ea typeface="Kai"/>
                <a:cs typeface="Times New Roman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sv-SE" dirty="0" smtClean="0">
                <a:latin typeface="Times New Roman"/>
                <a:ea typeface="Kai"/>
                <a:cs typeface="Times New Roman"/>
              </a:rPr>
              <a:t>Följa den socialistiska vägen</a:t>
            </a:r>
          </a:p>
          <a:p>
            <a:pPr marL="285750" indent="-285750">
              <a:buFont typeface="Arial"/>
              <a:buChar char="•"/>
            </a:pPr>
            <a:r>
              <a:rPr lang="sv-SE" dirty="0" smtClean="0">
                <a:latin typeface="Times New Roman"/>
                <a:ea typeface="Kai"/>
                <a:cs typeface="Times New Roman"/>
              </a:rPr>
              <a:t>Upprätthålla proletariatets diktatur</a:t>
            </a:r>
          </a:p>
          <a:p>
            <a:pPr marL="285750" indent="-285750">
              <a:buFont typeface="Arial"/>
              <a:buChar char="•"/>
            </a:pPr>
            <a:r>
              <a:rPr lang="sv-SE" altLang="zh-CN" dirty="0" smtClean="0">
                <a:latin typeface="Times New Roman"/>
                <a:cs typeface="Times New Roman"/>
              </a:rPr>
              <a:t>Upprätthålla </a:t>
            </a:r>
            <a:r>
              <a:rPr lang="sv-SE" altLang="zh-CN" dirty="0">
                <a:latin typeface="Times New Roman"/>
                <a:cs typeface="Times New Roman"/>
              </a:rPr>
              <a:t>partiets </a:t>
            </a:r>
            <a:r>
              <a:rPr lang="sv-SE" altLang="zh-CN" dirty="0" smtClean="0">
                <a:latin typeface="Times New Roman"/>
                <a:cs typeface="Times New Roman"/>
              </a:rPr>
              <a:t>ledarskap</a:t>
            </a:r>
          </a:p>
          <a:p>
            <a:pPr marL="285750" indent="-285750">
              <a:buFont typeface="Arial"/>
              <a:buChar char="•"/>
            </a:pPr>
            <a:r>
              <a:rPr lang="sv-SE" altLang="zh-CN" dirty="0" smtClean="0">
                <a:latin typeface="Times New Roman"/>
                <a:cs typeface="Times New Roman"/>
              </a:rPr>
              <a:t>Upprätthålla Marxism-leninismen och Mao Zedong-tänkandet </a:t>
            </a:r>
          </a:p>
          <a:p>
            <a:pPr marL="285750" indent="-285750">
              <a:buFont typeface="Arial"/>
              <a:buChar char="•"/>
            </a:pPr>
            <a:endParaRPr lang="sv-SE" dirty="0" smtClean="0">
              <a:latin typeface="Times New Roman"/>
              <a:ea typeface="Kai"/>
              <a:cs typeface="Times New Roman"/>
            </a:endParaRPr>
          </a:p>
          <a:p>
            <a:endParaRPr lang="sv-SE" dirty="0">
              <a:latin typeface="Times New Roman"/>
              <a:ea typeface="Kai"/>
              <a:cs typeface="Times New Roman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166"/>
            <a:ext cx="4590104" cy="713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60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/>
        </p:nvSpPr>
        <p:spPr>
          <a:xfrm>
            <a:off x="5226185" y="290003"/>
            <a:ext cx="33868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Times New Roman"/>
                <a:ea typeface="Kai"/>
                <a:cs typeface="Times New Roman"/>
              </a:rPr>
              <a:t>1978-1984: Första perioden av ekonomiska reformer </a:t>
            </a: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Jordbruksreformer</a:t>
            </a:r>
          </a:p>
          <a:p>
            <a:pPr marL="285750" indent="-285750">
              <a:buFont typeface="Arial"/>
              <a:buChar char="•"/>
            </a:pPr>
            <a:r>
              <a:rPr lang="sv-SE" dirty="0" err="1" smtClean="0">
                <a:latin typeface="Times New Roman"/>
                <a:ea typeface="Kai"/>
                <a:cs typeface="Times New Roman"/>
              </a:rPr>
              <a:t>Avkollektivisering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, ”hushållsansvar-systemet” </a:t>
            </a:r>
            <a:r>
              <a:rPr lang="zh-TW" altLang="en-US" dirty="0">
                <a:latin typeface="Times New Roman"/>
                <a:ea typeface="Kai"/>
                <a:cs typeface="Times New Roman"/>
              </a:rPr>
              <a:t>家庭联产承包责</a:t>
            </a:r>
            <a:r>
              <a:rPr lang="zh-TW" altLang="en-US" dirty="0" smtClean="0">
                <a:latin typeface="Times New Roman"/>
                <a:ea typeface="Kai"/>
                <a:cs typeface="Times New Roman"/>
              </a:rPr>
              <a:t>任制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i="1" dirty="0" err="1" smtClean="0">
                <a:latin typeface="Times New Roman"/>
                <a:ea typeface="Kai"/>
                <a:cs typeface="Times New Roman"/>
              </a:rPr>
              <a:t>j</a:t>
            </a:r>
            <a:r>
              <a:rPr lang="en-US" i="1" dirty="0" err="1">
                <a:latin typeface="Times New Roman"/>
                <a:ea typeface="Kai"/>
                <a:cs typeface="Times New Roman"/>
              </a:rPr>
              <a:t>iātíng</a:t>
            </a:r>
            <a:r>
              <a:rPr lang="en-US" i="1" dirty="0">
                <a:latin typeface="Times New Roman"/>
                <a:ea typeface="Kai"/>
                <a:cs typeface="Times New Roman"/>
              </a:rPr>
              <a:t> </a:t>
            </a:r>
            <a:r>
              <a:rPr lang="en-US" i="1" dirty="0" err="1">
                <a:latin typeface="Times New Roman"/>
                <a:ea typeface="Kai"/>
                <a:cs typeface="Times New Roman"/>
              </a:rPr>
              <a:t>liánchǎn</a:t>
            </a:r>
            <a:r>
              <a:rPr lang="en-US" i="1" dirty="0">
                <a:latin typeface="Times New Roman"/>
                <a:ea typeface="Kai"/>
                <a:cs typeface="Times New Roman"/>
              </a:rPr>
              <a:t> </a:t>
            </a:r>
            <a:r>
              <a:rPr lang="en-US" i="1" dirty="0" err="1">
                <a:latin typeface="Times New Roman"/>
                <a:ea typeface="Kai"/>
                <a:cs typeface="Times New Roman"/>
              </a:rPr>
              <a:t>chéngbāo</a:t>
            </a:r>
            <a:r>
              <a:rPr lang="en-US" i="1" dirty="0">
                <a:latin typeface="Times New Roman"/>
                <a:ea typeface="Kai"/>
                <a:cs typeface="Times New Roman"/>
              </a:rPr>
              <a:t> </a:t>
            </a:r>
            <a:r>
              <a:rPr lang="en-US" i="1" dirty="0" err="1">
                <a:latin typeface="Times New Roman"/>
                <a:ea typeface="Kai"/>
                <a:cs typeface="Times New Roman"/>
              </a:rPr>
              <a:t>zérènzhì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)</a:t>
            </a:r>
            <a:endParaRPr lang="sv-SE" dirty="0" smtClean="0">
              <a:latin typeface="Times New Roman"/>
              <a:ea typeface="Kai"/>
              <a:cs typeface="Times New Roman"/>
            </a:endParaRPr>
          </a:p>
          <a:p>
            <a:endParaRPr lang="sv-SE" dirty="0">
              <a:latin typeface="Times New Roman"/>
              <a:ea typeface="Kai"/>
              <a:cs typeface="Times New Roman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3" y="89136"/>
            <a:ext cx="4721829" cy="689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972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/>
        </p:nvSpPr>
        <p:spPr>
          <a:xfrm>
            <a:off x="5226185" y="290003"/>
            <a:ext cx="33868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Times New Roman"/>
                <a:ea typeface="Kai"/>
                <a:cs typeface="Times New Roman"/>
              </a:rPr>
              <a:t>1978-1984: Första perioden av ekonomiska reformer </a:t>
            </a: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Jordbruksreformer</a:t>
            </a:r>
          </a:p>
          <a:p>
            <a:pPr marL="285750" indent="-285750">
              <a:buFont typeface="Arial"/>
              <a:buChar char="•"/>
            </a:pPr>
            <a:r>
              <a:rPr lang="sv-SE" dirty="0" err="1" smtClean="0">
                <a:latin typeface="Times New Roman"/>
                <a:ea typeface="Kai"/>
                <a:cs typeface="Times New Roman"/>
              </a:rPr>
              <a:t>Avkollektivisering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, ”hushållsansvar-systemet” </a:t>
            </a:r>
            <a:r>
              <a:rPr lang="zh-TW" altLang="en-US" dirty="0">
                <a:latin typeface="Times New Roman"/>
                <a:ea typeface="Kai"/>
                <a:cs typeface="Times New Roman"/>
              </a:rPr>
              <a:t>家庭联产承包责</a:t>
            </a:r>
            <a:r>
              <a:rPr lang="zh-TW" altLang="en-US" dirty="0" smtClean="0">
                <a:latin typeface="Times New Roman"/>
                <a:ea typeface="Kai"/>
                <a:cs typeface="Times New Roman"/>
              </a:rPr>
              <a:t>任制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i="1" dirty="0" err="1" smtClean="0">
                <a:latin typeface="Times New Roman"/>
                <a:ea typeface="Kai"/>
                <a:cs typeface="Times New Roman"/>
              </a:rPr>
              <a:t>j</a:t>
            </a:r>
            <a:r>
              <a:rPr lang="en-US" i="1" dirty="0" err="1">
                <a:latin typeface="Times New Roman"/>
                <a:ea typeface="Kai"/>
                <a:cs typeface="Times New Roman"/>
              </a:rPr>
              <a:t>iātíng</a:t>
            </a:r>
            <a:r>
              <a:rPr lang="en-US" i="1" dirty="0">
                <a:latin typeface="Times New Roman"/>
                <a:ea typeface="Kai"/>
                <a:cs typeface="Times New Roman"/>
              </a:rPr>
              <a:t> </a:t>
            </a:r>
            <a:r>
              <a:rPr lang="en-US" i="1" dirty="0" err="1">
                <a:latin typeface="Times New Roman"/>
                <a:ea typeface="Kai"/>
                <a:cs typeface="Times New Roman"/>
              </a:rPr>
              <a:t>liánchǎn</a:t>
            </a:r>
            <a:r>
              <a:rPr lang="en-US" i="1" dirty="0">
                <a:latin typeface="Times New Roman"/>
                <a:ea typeface="Kai"/>
                <a:cs typeface="Times New Roman"/>
              </a:rPr>
              <a:t> </a:t>
            </a:r>
            <a:r>
              <a:rPr lang="en-US" i="1" dirty="0" err="1">
                <a:latin typeface="Times New Roman"/>
                <a:ea typeface="Kai"/>
                <a:cs typeface="Times New Roman"/>
              </a:rPr>
              <a:t>chéngbāo</a:t>
            </a:r>
            <a:r>
              <a:rPr lang="en-US" i="1" dirty="0">
                <a:latin typeface="Times New Roman"/>
                <a:ea typeface="Kai"/>
                <a:cs typeface="Times New Roman"/>
              </a:rPr>
              <a:t> </a:t>
            </a:r>
            <a:r>
              <a:rPr lang="en-US" i="1" dirty="0" err="1">
                <a:latin typeface="Times New Roman"/>
                <a:ea typeface="Kai"/>
                <a:cs typeface="Times New Roman"/>
              </a:rPr>
              <a:t>zérènzhì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)</a:t>
            </a:r>
            <a:endParaRPr lang="sv-SE" dirty="0" smtClean="0">
              <a:latin typeface="Times New Roman"/>
              <a:ea typeface="Kai"/>
              <a:cs typeface="Times New Roman"/>
            </a:endParaRP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Industrireformer</a:t>
            </a:r>
          </a:p>
          <a:p>
            <a:pPr marL="285750" indent="-285750">
              <a:buFont typeface="Arial"/>
              <a:buChar char="•"/>
            </a:pPr>
            <a:r>
              <a:rPr lang="sv-SE" dirty="0" smtClean="0">
                <a:latin typeface="Times New Roman"/>
                <a:ea typeface="Kai"/>
                <a:cs typeface="Times New Roman"/>
              </a:rPr>
              <a:t>Privata företag/industrier, utländsk investering</a:t>
            </a:r>
          </a:p>
          <a:p>
            <a:pPr marL="285750" indent="-285750">
              <a:buFont typeface="Arial"/>
              <a:buChar char="•"/>
            </a:pPr>
            <a:r>
              <a:rPr lang="sv-SE" dirty="0" smtClean="0">
                <a:latin typeface="Times New Roman"/>
                <a:ea typeface="Kai"/>
                <a:cs typeface="Times New Roman"/>
              </a:rPr>
              <a:t>Särskilda ekonomiska zoner </a:t>
            </a:r>
          </a:p>
          <a:p>
            <a:endParaRPr lang="sv-SE" dirty="0">
              <a:latin typeface="Times New Roman"/>
              <a:ea typeface="Kai"/>
              <a:cs typeface="Times New Roman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3" y="89136"/>
            <a:ext cx="4721829" cy="689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41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/>
        </p:nvSpPr>
        <p:spPr>
          <a:xfrm>
            <a:off x="5226185" y="290003"/>
            <a:ext cx="3386801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Times New Roman"/>
                <a:ea typeface="Kai"/>
                <a:cs typeface="Times New Roman"/>
              </a:rPr>
              <a:t>1978-1984: Första perioden av ekonomiska reformer </a:t>
            </a: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Jordbruksreformer</a:t>
            </a:r>
          </a:p>
          <a:p>
            <a:pPr marL="285750" indent="-285750">
              <a:buFont typeface="Arial"/>
              <a:buChar char="•"/>
            </a:pPr>
            <a:r>
              <a:rPr lang="sv-SE" dirty="0" err="1" smtClean="0">
                <a:latin typeface="Times New Roman"/>
                <a:ea typeface="Kai"/>
                <a:cs typeface="Times New Roman"/>
              </a:rPr>
              <a:t>Avkollektivisering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, ”hushållsansvar-systemet” </a:t>
            </a:r>
            <a:r>
              <a:rPr lang="zh-TW" altLang="en-US" dirty="0">
                <a:latin typeface="Times New Roman"/>
                <a:ea typeface="Kai"/>
                <a:cs typeface="Times New Roman"/>
              </a:rPr>
              <a:t>家庭联产承包责</a:t>
            </a:r>
            <a:r>
              <a:rPr lang="zh-TW" altLang="en-US" dirty="0" smtClean="0">
                <a:latin typeface="Times New Roman"/>
                <a:ea typeface="Kai"/>
                <a:cs typeface="Times New Roman"/>
              </a:rPr>
              <a:t>任制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i="1" dirty="0" err="1" smtClean="0">
                <a:latin typeface="Times New Roman"/>
                <a:ea typeface="Kai"/>
                <a:cs typeface="Times New Roman"/>
              </a:rPr>
              <a:t>j</a:t>
            </a:r>
            <a:r>
              <a:rPr lang="en-US" i="1" dirty="0" err="1">
                <a:latin typeface="Times New Roman"/>
                <a:ea typeface="Kai"/>
                <a:cs typeface="Times New Roman"/>
              </a:rPr>
              <a:t>iātíng</a:t>
            </a:r>
            <a:r>
              <a:rPr lang="en-US" i="1" dirty="0">
                <a:latin typeface="Times New Roman"/>
                <a:ea typeface="Kai"/>
                <a:cs typeface="Times New Roman"/>
              </a:rPr>
              <a:t> </a:t>
            </a:r>
            <a:r>
              <a:rPr lang="en-US" i="1" dirty="0" err="1">
                <a:latin typeface="Times New Roman"/>
                <a:ea typeface="Kai"/>
                <a:cs typeface="Times New Roman"/>
              </a:rPr>
              <a:t>liánchǎn</a:t>
            </a:r>
            <a:r>
              <a:rPr lang="en-US" i="1" dirty="0">
                <a:latin typeface="Times New Roman"/>
                <a:ea typeface="Kai"/>
                <a:cs typeface="Times New Roman"/>
              </a:rPr>
              <a:t> </a:t>
            </a:r>
            <a:r>
              <a:rPr lang="en-US" i="1" dirty="0" err="1">
                <a:latin typeface="Times New Roman"/>
                <a:ea typeface="Kai"/>
                <a:cs typeface="Times New Roman"/>
              </a:rPr>
              <a:t>chéngbāo</a:t>
            </a:r>
            <a:r>
              <a:rPr lang="en-US" i="1" dirty="0">
                <a:latin typeface="Times New Roman"/>
                <a:ea typeface="Kai"/>
                <a:cs typeface="Times New Roman"/>
              </a:rPr>
              <a:t> </a:t>
            </a:r>
            <a:r>
              <a:rPr lang="en-US" i="1" dirty="0" err="1">
                <a:latin typeface="Times New Roman"/>
                <a:ea typeface="Kai"/>
                <a:cs typeface="Times New Roman"/>
              </a:rPr>
              <a:t>zérènzhì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)</a:t>
            </a:r>
            <a:endParaRPr lang="sv-SE" dirty="0" smtClean="0">
              <a:latin typeface="Times New Roman"/>
              <a:ea typeface="Kai"/>
              <a:cs typeface="Times New Roman"/>
            </a:endParaRP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Industrireformer</a:t>
            </a:r>
          </a:p>
          <a:p>
            <a:pPr marL="285750" indent="-285750">
              <a:buFont typeface="Arial"/>
              <a:buChar char="•"/>
            </a:pPr>
            <a:r>
              <a:rPr lang="sv-SE" dirty="0" smtClean="0">
                <a:latin typeface="Times New Roman"/>
                <a:ea typeface="Kai"/>
                <a:cs typeface="Times New Roman"/>
              </a:rPr>
              <a:t>Privata företag/industrier, utländsk investering</a:t>
            </a:r>
          </a:p>
          <a:p>
            <a:pPr marL="285750" indent="-285750">
              <a:buFont typeface="Arial"/>
              <a:buChar char="•"/>
            </a:pPr>
            <a:r>
              <a:rPr lang="sv-SE" dirty="0" smtClean="0">
                <a:latin typeface="Times New Roman"/>
                <a:ea typeface="Kai"/>
                <a:cs typeface="Times New Roman"/>
              </a:rPr>
              <a:t>Särskilda ekonomiska zoner</a:t>
            </a:r>
          </a:p>
          <a:p>
            <a:pPr marL="285750" indent="-285750">
              <a:buFont typeface="Arial"/>
              <a:buChar char="•"/>
            </a:pPr>
            <a:endParaRPr lang="sv-SE" dirty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Särskilda ekonomiska zoner </a:t>
            </a:r>
            <a:r>
              <a:rPr lang="zh-TW" altLang="en-US" dirty="0">
                <a:latin typeface="Times New Roman"/>
                <a:ea typeface="Kai"/>
                <a:cs typeface="Times New Roman"/>
              </a:rPr>
              <a:t>经济特</a:t>
            </a:r>
            <a:r>
              <a:rPr lang="zh-TW" altLang="en-US" dirty="0" smtClean="0">
                <a:latin typeface="Times New Roman"/>
                <a:ea typeface="Kai"/>
                <a:cs typeface="Times New Roman"/>
              </a:rPr>
              <a:t>区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i="1" dirty="0" err="1">
                <a:latin typeface="Times New Roman"/>
                <a:ea typeface="Kai"/>
                <a:cs typeface="Times New Roman"/>
              </a:rPr>
              <a:t>jīngjì</a:t>
            </a:r>
            <a:r>
              <a:rPr lang="en-US" i="1" dirty="0">
                <a:latin typeface="Times New Roman"/>
                <a:ea typeface="Kai"/>
                <a:cs typeface="Times New Roman"/>
              </a:rPr>
              <a:t> </a:t>
            </a:r>
            <a:r>
              <a:rPr lang="en-US" i="1" dirty="0" err="1">
                <a:latin typeface="Times New Roman"/>
                <a:ea typeface="Kai"/>
                <a:cs typeface="Times New Roman"/>
              </a:rPr>
              <a:t>tèqū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)</a:t>
            </a:r>
            <a:endParaRPr lang="sv-SE" dirty="0" smtClean="0">
              <a:latin typeface="Times New Roman"/>
              <a:ea typeface="Kai"/>
              <a:cs typeface="Times New Roman"/>
            </a:endParaRPr>
          </a:p>
          <a:p>
            <a:endParaRPr lang="sv-SE" dirty="0">
              <a:latin typeface="Times New Roman"/>
              <a:ea typeface="Kai"/>
              <a:cs typeface="Times New Roman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82" y="44567"/>
            <a:ext cx="4924335" cy="681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389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china_SE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2" y="-1478"/>
            <a:ext cx="8730594" cy="688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79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/>
        </p:nvSpPr>
        <p:spPr>
          <a:xfrm>
            <a:off x="5226185" y="290003"/>
            <a:ext cx="3386801" cy="6740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1978-1984: Första perioden av ekonomiska reformer </a:t>
            </a: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Jordbruksreformer</a:t>
            </a:r>
          </a:p>
          <a:p>
            <a:pPr marL="285750" indent="-285750">
              <a:buFont typeface="Arial"/>
              <a:buChar char="•"/>
            </a:pPr>
            <a:r>
              <a:rPr lang="sv-SE" dirty="0" err="1" smtClean="0">
                <a:latin typeface="Times New Roman"/>
                <a:ea typeface="Kai"/>
                <a:cs typeface="Times New Roman"/>
              </a:rPr>
              <a:t>Avkollektivisering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, ”hushållsansvar-systemet” </a:t>
            </a:r>
            <a:r>
              <a:rPr lang="zh-TW" altLang="sv-SE" dirty="0" smtClean="0">
                <a:latin typeface="Times New Roman"/>
                <a:ea typeface="Kai"/>
                <a:cs typeface="Times New Roman"/>
              </a:rPr>
              <a:t>家庭联产承包责任制</a:t>
            </a:r>
            <a:r>
              <a:rPr lang="sv-SE" altLang="zh-TW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altLang="zh-TW" i="1" dirty="0" err="1" smtClean="0">
                <a:latin typeface="Times New Roman"/>
                <a:ea typeface="Kai"/>
                <a:cs typeface="Times New Roman"/>
              </a:rPr>
              <a:t>j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iātíng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liánchǎn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chéngbāo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zérènzhì</a:t>
            </a:r>
            <a:r>
              <a:rPr lang="sv-SE" altLang="zh-TW" dirty="0" smtClean="0">
                <a:latin typeface="Times New Roman"/>
                <a:ea typeface="Kai"/>
                <a:cs typeface="Times New Roman"/>
              </a:rPr>
              <a:t>)</a:t>
            </a:r>
            <a:endParaRPr lang="sv-SE" dirty="0" smtClean="0">
              <a:latin typeface="Times New Roman"/>
              <a:ea typeface="Kai"/>
              <a:cs typeface="Times New Roman"/>
            </a:endParaRP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Industrireformer</a:t>
            </a:r>
          </a:p>
          <a:p>
            <a:pPr marL="285750" indent="-285750">
              <a:buFont typeface="Arial"/>
              <a:buChar char="•"/>
            </a:pPr>
            <a:r>
              <a:rPr lang="sv-SE" dirty="0" smtClean="0">
                <a:latin typeface="Times New Roman"/>
                <a:ea typeface="Kai"/>
                <a:cs typeface="Times New Roman"/>
              </a:rPr>
              <a:t>Privata företag/industrier, utländsk investering</a:t>
            </a:r>
          </a:p>
          <a:p>
            <a:pPr marL="285750" indent="-285750">
              <a:buFont typeface="Arial"/>
              <a:buChar char="•"/>
            </a:pPr>
            <a:r>
              <a:rPr lang="sv-SE" dirty="0" smtClean="0">
                <a:latin typeface="Times New Roman"/>
                <a:ea typeface="Kai"/>
                <a:cs typeface="Times New Roman"/>
              </a:rPr>
              <a:t>Särskilda ekonomiska zoner</a:t>
            </a:r>
          </a:p>
          <a:p>
            <a:pPr marL="285750" indent="-285750">
              <a:buFont typeface="Arial"/>
              <a:buChar char="•"/>
            </a:pPr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Särskilda ekonomiska zoner </a:t>
            </a:r>
            <a:r>
              <a:rPr lang="zh-TW" altLang="sv-SE" dirty="0" smtClean="0">
                <a:latin typeface="Times New Roman"/>
                <a:ea typeface="Kai"/>
                <a:cs typeface="Times New Roman"/>
              </a:rPr>
              <a:t>经济特区</a:t>
            </a:r>
            <a:r>
              <a:rPr lang="sv-SE" altLang="zh-TW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jīngjì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tèqū</a:t>
            </a:r>
            <a:r>
              <a:rPr lang="sv-SE" altLang="zh-TW" dirty="0" smtClean="0">
                <a:latin typeface="Times New Roman"/>
                <a:ea typeface="Kai"/>
                <a:cs typeface="Times New Roman"/>
              </a:rPr>
              <a:t>)</a:t>
            </a: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Socialism med kinesiska särdrag </a:t>
            </a:r>
            <a:r>
              <a:rPr lang="zh-TW" altLang="en-US" dirty="0">
                <a:latin typeface="Times New Roman"/>
                <a:ea typeface="Kai"/>
                <a:cs typeface="Times New Roman"/>
              </a:rPr>
              <a:t>具有中国特色的</a:t>
            </a:r>
            <a:r>
              <a:rPr lang="zh-TW" altLang="en-US" dirty="0" smtClean="0">
                <a:latin typeface="Times New Roman"/>
                <a:ea typeface="Kai"/>
                <a:cs typeface="Times New Roman"/>
              </a:rPr>
              <a:t>社会主义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i="1" dirty="0" err="1" smtClean="0">
                <a:latin typeface="Times New Roman"/>
                <a:ea typeface="Kai"/>
                <a:cs typeface="Times New Roman"/>
              </a:rPr>
              <a:t>j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ùyǒu</a:t>
            </a:r>
            <a:r>
              <a:rPr lang="en-US" i="1" dirty="0" smtClean="0">
                <a:latin typeface="Times New Roman"/>
                <a:ea typeface="Kai"/>
                <a:cs typeface="Times New Roman"/>
              </a:rPr>
              <a:t> zhōngguó </a:t>
            </a:r>
            <a:r>
              <a:rPr lang="en-US" i="1" dirty="0" err="1">
                <a:latin typeface="Times New Roman"/>
                <a:ea typeface="Kai"/>
                <a:cs typeface="Times New Roman"/>
              </a:rPr>
              <a:t>tèsè</a:t>
            </a:r>
            <a:r>
              <a:rPr lang="en-US" i="1" dirty="0">
                <a:latin typeface="Times New Roman"/>
                <a:ea typeface="Kai"/>
                <a:cs typeface="Times New Roman"/>
              </a:rPr>
              <a:t> de </a:t>
            </a:r>
            <a:r>
              <a:rPr lang="en-US" i="1" dirty="0" err="1">
                <a:latin typeface="Times New Roman"/>
                <a:ea typeface="Kai"/>
                <a:cs typeface="Times New Roman"/>
              </a:rPr>
              <a:t>shèhuìzhǔyì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)</a:t>
            </a:r>
          </a:p>
          <a:p>
            <a:endParaRPr lang="en-US" dirty="0">
              <a:latin typeface="Times New Roman"/>
              <a:ea typeface="Kai"/>
              <a:cs typeface="Times New Roman"/>
            </a:endParaRPr>
          </a:p>
          <a:p>
            <a:r>
              <a:rPr lang="en-US" dirty="0" smtClean="0">
                <a:latin typeface="Times New Roman"/>
                <a:ea typeface="Kai"/>
                <a:cs typeface="Times New Roman"/>
              </a:rPr>
              <a:t>Deng Xiaoping-</a:t>
            </a:r>
            <a:r>
              <a:rPr lang="en-US" dirty="0" err="1" smtClean="0">
                <a:latin typeface="Times New Roman"/>
                <a:ea typeface="Kai"/>
                <a:cs typeface="Times New Roman"/>
              </a:rPr>
              <a:t>teori</a:t>
            </a:r>
            <a:r>
              <a:rPr lang="en-US" dirty="0">
                <a:latin typeface="Times New Roman"/>
                <a:ea typeface="Kai"/>
                <a:cs typeface="Times New Roman"/>
              </a:rPr>
              <a:t> </a:t>
            </a:r>
            <a:r>
              <a:rPr lang="zh-TW" altLang="en-US" dirty="0">
                <a:latin typeface="Times New Roman"/>
                <a:ea typeface="Kai"/>
                <a:cs typeface="Times New Roman"/>
              </a:rPr>
              <a:t>邓</a:t>
            </a:r>
            <a:r>
              <a:rPr lang="zh-TW" altLang="en-US" dirty="0" smtClean="0">
                <a:latin typeface="Times New Roman"/>
                <a:ea typeface="Kai"/>
                <a:cs typeface="Times New Roman"/>
              </a:rPr>
              <a:t>小平理论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i="1" dirty="0" err="1" smtClean="0">
                <a:latin typeface="Times New Roman"/>
                <a:ea typeface="Kai"/>
                <a:cs typeface="Times New Roman"/>
              </a:rPr>
              <a:t>d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èngxiǎopíng</a:t>
            </a:r>
            <a:r>
              <a:rPr lang="en-US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lǐlùn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)</a:t>
            </a:r>
            <a:endParaRPr lang="sv-SE" dirty="0" smtClean="0">
              <a:latin typeface="Times New Roman"/>
              <a:ea typeface="Kai"/>
              <a:cs typeface="Times New Roman"/>
            </a:endParaRPr>
          </a:p>
          <a:p>
            <a:endParaRPr lang="sv-SE" dirty="0">
              <a:latin typeface="Times New Roman"/>
              <a:ea typeface="Kai"/>
              <a:cs typeface="Times New Roman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82" y="44567"/>
            <a:ext cx="4924335" cy="681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07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/>
        </p:nvSpPr>
        <p:spPr>
          <a:xfrm>
            <a:off x="5226185" y="290003"/>
            <a:ext cx="338680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1984-1993: Den andra perioden av ekonomiska reformer</a:t>
            </a: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err="1" smtClean="0">
                <a:latin typeface="Times New Roman"/>
                <a:ea typeface="Kai"/>
                <a:cs typeface="Times New Roman"/>
              </a:rPr>
              <a:t>Ettbarnspolitk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>
                <a:latin typeface="Times New Roman"/>
                <a:ea typeface="Kai"/>
                <a:cs typeface="Times New Roman"/>
              </a:rPr>
              <a:t>计划生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育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jìhuà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shēngyù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)</a:t>
            </a:r>
            <a:endParaRPr lang="sv-SE" dirty="0">
              <a:latin typeface="Times New Roman"/>
              <a:ea typeface="Kai"/>
              <a:cs typeface="Times New Roman"/>
            </a:endParaRP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2" y="44567"/>
            <a:ext cx="4712787" cy="681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45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/>
        </p:nvSpPr>
        <p:spPr>
          <a:xfrm>
            <a:off x="5226185" y="290003"/>
            <a:ext cx="33868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1984-1993: Den andra perioden av ekonomiska reformer</a:t>
            </a: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err="1" smtClean="0">
                <a:latin typeface="Times New Roman"/>
                <a:ea typeface="Kai"/>
                <a:cs typeface="Times New Roman"/>
              </a:rPr>
              <a:t>Ettbarnspolitk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>
                <a:latin typeface="Times New Roman"/>
                <a:ea typeface="Kai"/>
                <a:cs typeface="Times New Roman"/>
              </a:rPr>
              <a:t>计划生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育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jìhuà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shēngyù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)</a:t>
            </a:r>
            <a:endParaRPr lang="sv-SE" dirty="0">
              <a:latin typeface="Times New Roman"/>
              <a:ea typeface="Kai"/>
              <a:cs typeface="Times New Roman"/>
            </a:endParaRP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Minskad statlig kontroll av företag och industri</a:t>
            </a: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2" y="44567"/>
            <a:ext cx="4712787" cy="681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50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/>
        </p:nvSpPr>
        <p:spPr>
          <a:xfrm>
            <a:off x="5226185" y="290003"/>
            <a:ext cx="3386801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1976: Mao dör, Hua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Guofeng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tar över som ordförande </a:t>
            </a: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Hua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Guofeng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zh-TW" altLang="en-US" b="0" dirty="0" smtClean="0">
                <a:effectLst/>
                <a:latin typeface="Times New Roman"/>
                <a:ea typeface="Kai"/>
                <a:cs typeface="Times New Roman"/>
              </a:rPr>
              <a:t>华国锋</a:t>
            </a:r>
            <a:r>
              <a:rPr lang="en-US" altLang="zh-TW" b="0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i="1" dirty="0" err="1">
                <a:latin typeface="Times New Roman"/>
                <a:ea typeface="Kai"/>
                <a:cs typeface="Times New Roman"/>
              </a:rPr>
              <a:t>h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uà</a:t>
            </a:r>
            <a:r>
              <a:rPr lang="en-US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i="1" dirty="0" err="1">
                <a:latin typeface="Times New Roman"/>
                <a:ea typeface="Kai"/>
                <a:cs typeface="Times New Roman"/>
              </a:rPr>
              <a:t>g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uófēng</a:t>
            </a:r>
            <a:r>
              <a:rPr lang="en-US" altLang="zh-TW" b="0" dirty="0" smtClean="0">
                <a:effectLst/>
                <a:latin typeface="Times New Roman"/>
                <a:ea typeface="Kai"/>
                <a:cs typeface="Times New Roman"/>
              </a:rPr>
              <a:t>), 1921-2008</a:t>
            </a:r>
            <a:endParaRPr lang="sv-SE" dirty="0">
              <a:latin typeface="Times New Roman"/>
              <a:ea typeface="Kai"/>
              <a:cs typeface="Times New Roman"/>
            </a:endParaRP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De fyras gäng </a:t>
            </a:r>
            <a:r>
              <a:rPr lang="zh-TW" altLang="en-US" dirty="0" smtClean="0">
                <a:latin typeface="Times New Roman"/>
                <a:ea typeface="Kai"/>
                <a:cs typeface="Times New Roman"/>
              </a:rPr>
              <a:t>四人帮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i="1" dirty="0" err="1">
                <a:latin typeface="Times New Roman"/>
                <a:ea typeface="Kai"/>
                <a:cs typeface="Times New Roman"/>
              </a:rPr>
              <a:t>s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ìrén</a:t>
            </a:r>
            <a:r>
              <a:rPr lang="en-US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bāng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Jiang Qing </a:t>
            </a:r>
            <a:r>
              <a:rPr lang="zh-TW" altLang="en-US" dirty="0" smtClean="0">
                <a:latin typeface="Times New Roman"/>
                <a:ea typeface="Kai"/>
                <a:cs typeface="Times New Roman"/>
              </a:rPr>
              <a:t>江青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(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jiāng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qīng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), 1914-1991</a:t>
            </a:r>
            <a:endParaRPr lang="en-US" altLang="zh-TW" dirty="0" smtClean="0">
              <a:latin typeface="Times New Roman"/>
              <a:ea typeface="Kai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sv-SE" dirty="0" smtClean="0">
                <a:latin typeface="Times New Roman"/>
                <a:ea typeface="Kai"/>
                <a:cs typeface="Times New Roman"/>
              </a:rPr>
              <a:t>Wang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Hongwen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uz-Cyrl-UZ" dirty="0" smtClean="0">
                <a:effectLst/>
                <a:latin typeface="Times New Roman"/>
                <a:ea typeface="Kai"/>
                <a:cs typeface="Times New Roman"/>
              </a:rPr>
              <a:t>王洪文</a:t>
            </a:r>
            <a:r>
              <a:rPr lang="sv-SE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wáng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hóngwén</a:t>
            </a:r>
            <a:r>
              <a:rPr lang="sv-SE" dirty="0" smtClean="0">
                <a:effectLst/>
                <a:latin typeface="Times New Roman"/>
                <a:ea typeface="Kai"/>
                <a:cs typeface="Times New Roman"/>
              </a:rPr>
              <a:t>), 1935-1992</a:t>
            </a:r>
          </a:p>
          <a:p>
            <a:pPr marL="285750" indent="-285750">
              <a:buFont typeface="Arial"/>
              <a:buChar char="•"/>
            </a:pPr>
            <a:r>
              <a:rPr lang="sv-SE" dirty="0" smtClean="0">
                <a:latin typeface="Times New Roman"/>
                <a:ea typeface="Kai"/>
                <a:cs typeface="Times New Roman"/>
              </a:rPr>
              <a:t>Zhang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Chunqiao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zh-TW" altLang="en-US" dirty="0" smtClean="0">
                <a:effectLst/>
                <a:latin typeface="Times New Roman"/>
                <a:ea typeface="Kai"/>
                <a:cs typeface="Times New Roman"/>
              </a:rPr>
              <a:t>张春桥</a:t>
            </a:r>
            <a:r>
              <a:rPr lang="en-US" altLang="zh-TW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i="1" dirty="0" err="1" smtClean="0">
                <a:latin typeface="Times New Roman"/>
                <a:ea typeface="Kai"/>
                <a:cs typeface="Times New Roman"/>
              </a:rPr>
              <a:t>z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hāng</a:t>
            </a:r>
            <a:r>
              <a:rPr lang="en-US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chūnqiáo</a:t>
            </a:r>
            <a:r>
              <a:rPr lang="en-US" altLang="zh-TW" dirty="0" smtClean="0">
                <a:effectLst/>
                <a:latin typeface="Times New Roman"/>
                <a:ea typeface="Kai"/>
                <a:cs typeface="Times New Roman"/>
              </a:rPr>
              <a:t>), 1917-2005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/>
                <a:ea typeface="Kai"/>
                <a:cs typeface="Times New Roman"/>
              </a:rPr>
              <a:t>Yao </a:t>
            </a:r>
            <a:r>
              <a:rPr lang="en-US" dirty="0" err="1" smtClean="0">
                <a:latin typeface="Times New Roman"/>
                <a:ea typeface="Kai"/>
                <a:cs typeface="Times New Roman"/>
              </a:rPr>
              <a:t>Wenyuan</a:t>
            </a:r>
            <a:r>
              <a:rPr lang="en-US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uz-Cyrl-UZ" dirty="0" smtClean="0">
                <a:effectLst/>
                <a:latin typeface="Times New Roman"/>
                <a:ea typeface="Kai"/>
                <a:cs typeface="Times New Roman"/>
              </a:rPr>
              <a:t>姚文元</a:t>
            </a:r>
            <a:r>
              <a:rPr lang="sv-SE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yáo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wényuán</a:t>
            </a:r>
            <a:r>
              <a:rPr lang="sv-SE" dirty="0" smtClean="0">
                <a:effectLst/>
                <a:latin typeface="Times New Roman"/>
                <a:ea typeface="Kai"/>
                <a:cs typeface="Times New Roman"/>
              </a:rPr>
              <a:t>), 1931-2005</a:t>
            </a:r>
            <a:endParaRPr lang="sv-SE" dirty="0" smtClean="0">
              <a:latin typeface="Times New Roman"/>
              <a:ea typeface="Kai"/>
              <a:cs typeface="Times New Roman"/>
            </a:endParaRPr>
          </a:p>
          <a:p>
            <a:endParaRPr lang="sv-SE" dirty="0">
              <a:latin typeface="Times New Roman"/>
              <a:ea typeface="Kai"/>
              <a:cs typeface="Times New Roman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" y="51753"/>
            <a:ext cx="4902590" cy="6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52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/>
        </p:nvSpPr>
        <p:spPr>
          <a:xfrm>
            <a:off x="5226185" y="290003"/>
            <a:ext cx="338680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1984-1993: Den andra perioden av ekonomiska reformer</a:t>
            </a: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err="1" smtClean="0">
                <a:latin typeface="Times New Roman"/>
                <a:ea typeface="Kai"/>
                <a:cs typeface="Times New Roman"/>
              </a:rPr>
              <a:t>Ettbarnspolitk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>
                <a:latin typeface="Times New Roman"/>
                <a:ea typeface="Kai"/>
                <a:cs typeface="Times New Roman"/>
              </a:rPr>
              <a:t>计划生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育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jìhuà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shēngyù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)</a:t>
            </a:r>
            <a:endParaRPr lang="sv-SE" dirty="0">
              <a:latin typeface="Times New Roman"/>
              <a:ea typeface="Kai"/>
              <a:cs typeface="Times New Roman"/>
            </a:endParaRP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Minskad statlig kontroll av företag och industri</a:t>
            </a:r>
          </a:p>
          <a:p>
            <a:endParaRPr lang="sv-SE" dirty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Chen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Yun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zh-TW" altLang="en-US" dirty="0" smtClean="0">
                <a:latin typeface="Times New Roman"/>
                <a:ea typeface="Kai"/>
                <a:cs typeface="Times New Roman"/>
              </a:rPr>
              <a:t>陈云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i="1" dirty="0" smtClean="0">
                <a:latin typeface="Times New Roman"/>
                <a:ea typeface="Kai"/>
                <a:cs typeface="Times New Roman"/>
              </a:rPr>
              <a:t>c</a:t>
            </a:r>
            <a:r>
              <a:rPr lang="en-US" i="1" dirty="0" smtClean="0">
                <a:latin typeface="Times New Roman"/>
                <a:ea typeface="Kai"/>
                <a:cs typeface="Times New Roman"/>
              </a:rPr>
              <a:t>hén 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yún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), 1905-1995</a:t>
            </a:r>
            <a:endParaRPr lang="sv-SE" dirty="0" smtClean="0">
              <a:latin typeface="Times New Roman"/>
              <a:ea typeface="Kai"/>
              <a:cs typeface="Times New Roman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2" y="44567"/>
            <a:ext cx="4712787" cy="681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40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/>
        </p:nvSpPr>
        <p:spPr>
          <a:xfrm>
            <a:off x="5226185" y="290003"/>
            <a:ext cx="33868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1984-1993: Den andra perioden av ekonomiska reformer</a:t>
            </a: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err="1" smtClean="0">
                <a:latin typeface="Times New Roman"/>
                <a:ea typeface="Kai"/>
                <a:cs typeface="Times New Roman"/>
              </a:rPr>
              <a:t>Ettbarnspolitk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>
                <a:latin typeface="Times New Roman"/>
                <a:ea typeface="Kai"/>
                <a:cs typeface="Times New Roman"/>
              </a:rPr>
              <a:t>计划生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育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jìhuà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shēngyù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)</a:t>
            </a:r>
            <a:endParaRPr lang="sv-SE" dirty="0">
              <a:latin typeface="Times New Roman"/>
              <a:ea typeface="Kai"/>
              <a:cs typeface="Times New Roman"/>
            </a:endParaRP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Minskad statlig kontroll av företag och industri</a:t>
            </a:r>
          </a:p>
          <a:p>
            <a:endParaRPr lang="sv-SE" dirty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Chen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Yun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zh-TW" altLang="en-US" dirty="0" smtClean="0">
                <a:latin typeface="Times New Roman"/>
                <a:ea typeface="Kai"/>
                <a:cs typeface="Times New Roman"/>
              </a:rPr>
              <a:t>陈云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i="1" dirty="0" smtClean="0">
                <a:latin typeface="Times New Roman"/>
                <a:ea typeface="Kai"/>
                <a:cs typeface="Times New Roman"/>
              </a:rPr>
              <a:t>c</a:t>
            </a:r>
            <a:r>
              <a:rPr lang="en-US" i="1" dirty="0" smtClean="0">
                <a:latin typeface="Times New Roman"/>
                <a:ea typeface="Kai"/>
                <a:cs typeface="Times New Roman"/>
              </a:rPr>
              <a:t>hén 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yún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), 1905-1995</a:t>
            </a:r>
          </a:p>
          <a:p>
            <a:endParaRPr lang="en-US" dirty="0">
              <a:latin typeface="Times New Roman"/>
              <a:ea typeface="Kai"/>
              <a:cs typeface="Times New Roman"/>
            </a:endParaRPr>
          </a:p>
          <a:p>
            <a:r>
              <a:rPr lang="en-US" dirty="0" smtClean="0">
                <a:latin typeface="Times New Roman"/>
                <a:ea typeface="Kai"/>
                <a:cs typeface="Times New Roman"/>
              </a:rPr>
              <a:t>Hu </a:t>
            </a:r>
            <a:r>
              <a:rPr lang="en-US" dirty="0" err="1" smtClean="0">
                <a:latin typeface="Times New Roman"/>
                <a:ea typeface="Kai"/>
                <a:cs typeface="Times New Roman"/>
              </a:rPr>
              <a:t>Yaobang</a:t>
            </a:r>
            <a:r>
              <a:rPr lang="en-US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dirty="0">
                <a:latin typeface="Times New Roman"/>
                <a:ea typeface="Kai"/>
                <a:cs typeface="Times New Roman"/>
              </a:rPr>
              <a:t>胡耀邦 </a:t>
            </a:r>
            <a:r>
              <a:rPr lang="en-US" dirty="0" smtClean="0">
                <a:latin typeface="Times New Roman"/>
                <a:ea typeface="Kai"/>
                <a:cs typeface="Times New Roman"/>
              </a:rPr>
              <a:t>(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hú</a:t>
            </a:r>
            <a:r>
              <a:rPr lang="en-US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yàobāng</a:t>
            </a:r>
            <a:r>
              <a:rPr lang="en-US" dirty="0">
                <a:latin typeface="Times New Roman"/>
                <a:ea typeface="Kai"/>
                <a:cs typeface="Times New Roman"/>
              </a:rPr>
              <a:t>), 1915-1989</a:t>
            </a:r>
            <a:endParaRPr lang="sv-SE" dirty="0" smtClean="0">
              <a:latin typeface="Times New Roman"/>
              <a:ea typeface="Kai"/>
              <a:cs typeface="Times New Roman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2" y="444656"/>
            <a:ext cx="4712787" cy="601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64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/>
        </p:nvSpPr>
        <p:spPr>
          <a:xfrm>
            <a:off x="5226185" y="290003"/>
            <a:ext cx="3386801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1984-1993: Den andra perioden av ekonomiska reformer</a:t>
            </a: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err="1" smtClean="0">
                <a:latin typeface="Times New Roman"/>
                <a:ea typeface="Kai"/>
                <a:cs typeface="Times New Roman"/>
              </a:rPr>
              <a:t>Ettbarnspolitk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>
                <a:latin typeface="Times New Roman"/>
                <a:ea typeface="Kai"/>
                <a:cs typeface="Times New Roman"/>
              </a:rPr>
              <a:t>计划生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育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jìhuà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shēngyù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)</a:t>
            </a:r>
            <a:endParaRPr lang="sv-SE" dirty="0">
              <a:latin typeface="Times New Roman"/>
              <a:ea typeface="Kai"/>
              <a:cs typeface="Times New Roman"/>
            </a:endParaRP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Minskad statlig kontroll av företag och industri</a:t>
            </a:r>
          </a:p>
          <a:p>
            <a:endParaRPr lang="sv-SE" dirty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Chen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Yun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zh-TW" altLang="en-US" dirty="0" smtClean="0">
                <a:latin typeface="Times New Roman"/>
                <a:ea typeface="Kai"/>
                <a:cs typeface="Times New Roman"/>
              </a:rPr>
              <a:t>陈云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i="1" dirty="0" smtClean="0">
                <a:latin typeface="Times New Roman"/>
                <a:ea typeface="Kai"/>
                <a:cs typeface="Times New Roman"/>
              </a:rPr>
              <a:t>c</a:t>
            </a:r>
            <a:r>
              <a:rPr lang="en-US" i="1" dirty="0" smtClean="0">
                <a:latin typeface="Times New Roman"/>
                <a:ea typeface="Kai"/>
                <a:cs typeface="Times New Roman"/>
              </a:rPr>
              <a:t>hén 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yún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), 1905-1995</a:t>
            </a:r>
          </a:p>
          <a:p>
            <a:endParaRPr lang="en-US" dirty="0">
              <a:latin typeface="Times New Roman"/>
              <a:ea typeface="Kai"/>
              <a:cs typeface="Times New Roman"/>
            </a:endParaRPr>
          </a:p>
          <a:p>
            <a:r>
              <a:rPr lang="en-US" dirty="0" smtClean="0">
                <a:latin typeface="Times New Roman"/>
                <a:ea typeface="Kai"/>
                <a:cs typeface="Times New Roman"/>
              </a:rPr>
              <a:t>Hu </a:t>
            </a:r>
            <a:r>
              <a:rPr lang="en-US" dirty="0" err="1" smtClean="0">
                <a:latin typeface="Times New Roman"/>
                <a:ea typeface="Kai"/>
                <a:cs typeface="Times New Roman"/>
              </a:rPr>
              <a:t>Yaobang</a:t>
            </a:r>
            <a:r>
              <a:rPr lang="en-US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dirty="0">
                <a:latin typeface="Times New Roman"/>
                <a:ea typeface="Kai"/>
                <a:cs typeface="Times New Roman"/>
              </a:rPr>
              <a:t>胡耀邦 </a:t>
            </a:r>
            <a:r>
              <a:rPr lang="en-US" dirty="0" smtClean="0">
                <a:latin typeface="Times New Roman"/>
                <a:ea typeface="Kai"/>
                <a:cs typeface="Times New Roman"/>
              </a:rPr>
              <a:t>(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hú</a:t>
            </a:r>
            <a:r>
              <a:rPr lang="en-US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yàobāng</a:t>
            </a:r>
            <a:r>
              <a:rPr lang="en-US" dirty="0">
                <a:latin typeface="Times New Roman"/>
                <a:ea typeface="Kai"/>
                <a:cs typeface="Times New Roman"/>
              </a:rPr>
              <a:t>), 1915-</a:t>
            </a:r>
            <a:r>
              <a:rPr lang="en-US" dirty="0" smtClean="0">
                <a:latin typeface="Times New Roman"/>
                <a:ea typeface="Kai"/>
                <a:cs typeface="Times New Roman"/>
              </a:rPr>
              <a:t>1989</a:t>
            </a:r>
          </a:p>
          <a:p>
            <a:endParaRPr lang="en-US" dirty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16-17 april 1989: studenter samlas på Himmelska fridens torg för att hylla Hu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Yaobang</a:t>
            </a:r>
            <a:endParaRPr lang="sv-SE" dirty="0" smtClean="0">
              <a:latin typeface="Times New Roman"/>
              <a:ea typeface="Kai"/>
              <a:cs typeface="Times New Roman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2" y="444656"/>
            <a:ext cx="4712787" cy="601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70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1989democrac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20"/>
            <a:ext cx="9150310" cy="652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35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ananmen Anniversary - China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668" y="460250"/>
            <a:ext cx="8793052" cy="501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05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innehåll 2" descr="-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9" r="591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69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/>
        </p:nvSpPr>
        <p:spPr>
          <a:xfrm>
            <a:off x="5226185" y="290003"/>
            <a:ext cx="3386801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Olika namn på händelsen:</a:t>
            </a:r>
            <a:br>
              <a:rPr lang="sv-SE" dirty="0" smtClean="0">
                <a:latin typeface="Times New Roman"/>
                <a:ea typeface="Kai"/>
                <a:cs typeface="Times New Roman"/>
              </a:rPr>
            </a:br>
            <a:r>
              <a:rPr lang="sv-SE" dirty="0" smtClean="0">
                <a:latin typeface="Times New Roman"/>
                <a:ea typeface="Kai"/>
                <a:cs typeface="Times New Roman"/>
              </a:rPr>
              <a:t>Fjärde juni-incidenten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六四事件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liùsì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shìjiàn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)</a:t>
            </a: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Demokratirörelsen 89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八九民运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bājiǔ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mínyùn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)</a:t>
            </a: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Konsekvenser: </a:t>
            </a: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Juni 1989: Zhao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Ziyang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avsätts och ersätts med Jiang Zemin </a:t>
            </a:r>
            <a:r>
              <a:rPr lang="zh-TW" altLang="sv-SE" dirty="0" smtClean="0">
                <a:latin typeface="Times New Roman"/>
                <a:ea typeface="Kai"/>
                <a:cs typeface="Times New Roman"/>
              </a:rPr>
              <a:t>江泽民</a:t>
            </a:r>
            <a:r>
              <a:rPr lang="sv-SE" altLang="zh-TW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altLang="zh-TW" i="1" dirty="0" err="1" smtClean="0">
                <a:latin typeface="Times New Roman"/>
                <a:ea typeface="Kai"/>
                <a:cs typeface="Times New Roman"/>
              </a:rPr>
              <a:t>j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iāng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zémín</a:t>
            </a:r>
            <a:r>
              <a:rPr lang="sv-SE" altLang="zh-TW" dirty="0" smtClean="0">
                <a:latin typeface="Times New Roman"/>
                <a:ea typeface="Kai"/>
                <a:cs typeface="Times New Roman"/>
              </a:rPr>
              <a:t>), 1926 –</a:t>
            </a:r>
          </a:p>
          <a:p>
            <a:endParaRPr lang="sv-SE" altLang="zh-TW" dirty="0" smtClean="0">
              <a:latin typeface="Times New Roman"/>
              <a:ea typeface="Kai"/>
              <a:cs typeface="Times New Roman"/>
            </a:endParaRPr>
          </a:p>
          <a:p>
            <a:r>
              <a:rPr lang="sv-SE" altLang="zh-TW" dirty="0" smtClean="0">
                <a:latin typeface="Times New Roman"/>
                <a:ea typeface="Kai"/>
                <a:cs typeface="Times New Roman"/>
              </a:rPr>
              <a:t>EU inför vapenembargo mot Kina</a:t>
            </a:r>
          </a:p>
          <a:p>
            <a:endParaRPr lang="sv-SE" altLang="zh-TW" dirty="0" smtClean="0">
              <a:latin typeface="Times New Roman"/>
              <a:ea typeface="Kai"/>
              <a:cs typeface="Times New Roman"/>
            </a:endParaRPr>
          </a:p>
          <a:p>
            <a:endParaRPr lang="sv-SE" altLang="zh-TW" dirty="0" smtClean="0">
              <a:latin typeface="Times New Roman"/>
              <a:ea typeface="Kai"/>
              <a:cs typeface="Times New Roman"/>
            </a:endParaRP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7" y="-1990"/>
            <a:ext cx="4781688" cy="698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91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o-RUBBER-DUCK-TIANANMEN-SQUARE-faceboo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594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24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/>
        </p:nvSpPr>
        <p:spPr>
          <a:xfrm>
            <a:off x="5226185" y="290003"/>
            <a:ext cx="338680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Tredje perioden av ekonomiska reformer, 1993-2005</a:t>
            </a:r>
          </a:p>
          <a:p>
            <a:endParaRPr lang="sv-SE" altLang="zh-TW" dirty="0" smtClean="0">
              <a:latin typeface="Times New Roman"/>
              <a:ea typeface="Kai"/>
              <a:cs typeface="Times New Roman"/>
            </a:endParaRPr>
          </a:p>
          <a:p>
            <a:r>
              <a:rPr lang="sv-SE" altLang="zh-TW" dirty="0" smtClean="0">
                <a:latin typeface="Times New Roman"/>
                <a:ea typeface="Kai"/>
                <a:cs typeface="Times New Roman"/>
              </a:rPr>
              <a:t>1992, Shanghais aktiemarknad öppnar</a:t>
            </a:r>
          </a:p>
          <a:p>
            <a:endParaRPr lang="sv-SE" altLang="zh-TW" dirty="0">
              <a:latin typeface="Times New Roman"/>
              <a:ea typeface="Kai"/>
              <a:cs typeface="Times New Roman"/>
            </a:endParaRPr>
          </a:p>
          <a:p>
            <a:r>
              <a:rPr lang="sv-SE" altLang="zh-TW" dirty="0" smtClean="0">
                <a:latin typeface="Times New Roman"/>
                <a:ea typeface="Kai"/>
                <a:cs typeface="Times New Roman"/>
              </a:rPr>
              <a:t>Utökad privatisering av företag och industri</a:t>
            </a:r>
            <a:endParaRPr lang="sv-SE" altLang="zh-TW" dirty="0">
              <a:latin typeface="Times New Roman"/>
              <a:ea typeface="Kai"/>
              <a:cs typeface="Times New Roman"/>
            </a:endParaRPr>
          </a:p>
          <a:p>
            <a:endParaRPr lang="sv-SE" altLang="zh-TW" dirty="0" smtClean="0">
              <a:latin typeface="Times New Roman"/>
              <a:ea typeface="Kai"/>
              <a:cs typeface="Times New Roman"/>
            </a:endParaRPr>
          </a:p>
          <a:p>
            <a:endParaRPr lang="sv-SE" altLang="zh-TW" dirty="0" smtClean="0">
              <a:latin typeface="Times New Roman"/>
              <a:ea typeface="Kai"/>
              <a:cs typeface="Times New Roman"/>
            </a:endParaRPr>
          </a:p>
          <a:p>
            <a:endParaRPr lang="sv-SE" altLang="zh-TW" dirty="0" smtClean="0">
              <a:latin typeface="Times New Roman"/>
              <a:ea typeface="Kai"/>
              <a:cs typeface="Times New Roman"/>
            </a:endParaRP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7" y="92182"/>
            <a:ext cx="4781688" cy="679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37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/>
        </p:nvSpPr>
        <p:spPr>
          <a:xfrm>
            <a:off x="5226185" y="290003"/>
            <a:ext cx="3386801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Tredje perioden av ekonomiska reformer, 1993-2005</a:t>
            </a:r>
          </a:p>
          <a:p>
            <a:endParaRPr lang="sv-SE" altLang="zh-TW" dirty="0" smtClean="0">
              <a:latin typeface="Times New Roman"/>
              <a:ea typeface="Kai"/>
              <a:cs typeface="Times New Roman"/>
            </a:endParaRPr>
          </a:p>
          <a:p>
            <a:r>
              <a:rPr lang="sv-SE" altLang="zh-TW" dirty="0" smtClean="0">
                <a:latin typeface="Times New Roman"/>
                <a:ea typeface="Kai"/>
                <a:cs typeface="Times New Roman"/>
              </a:rPr>
              <a:t>1992, Shanghais aktiemarknad öppnar</a:t>
            </a:r>
          </a:p>
          <a:p>
            <a:endParaRPr lang="sv-SE" altLang="zh-TW" dirty="0">
              <a:latin typeface="Times New Roman"/>
              <a:ea typeface="Kai"/>
              <a:cs typeface="Times New Roman"/>
            </a:endParaRPr>
          </a:p>
          <a:p>
            <a:r>
              <a:rPr lang="sv-SE" altLang="zh-TW" dirty="0" smtClean="0">
                <a:latin typeface="Times New Roman"/>
                <a:ea typeface="Kai"/>
                <a:cs typeface="Times New Roman"/>
              </a:rPr>
              <a:t>Utökad privatisering av företag och industri</a:t>
            </a:r>
            <a:endParaRPr lang="sv-SE" altLang="zh-TW" dirty="0">
              <a:latin typeface="Times New Roman"/>
              <a:ea typeface="Kai"/>
              <a:cs typeface="Times New Roman"/>
            </a:endParaRPr>
          </a:p>
          <a:p>
            <a:endParaRPr lang="sv-SE" altLang="zh-TW" dirty="0" smtClean="0">
              <a:latin typeface="Times New Roman"/>
              <a:ea typeface="Kai"/>
              <a:cs typeface="Times New Roman"/>
            </a:endParaRPr>
          </a:p>
          <a:p>
            <a:r>
              <a:rPr lang="sv-SE" altLang="zh-TW" dirty="0" smtClean="0">
                <a:latin typeface="Times New Roman"/>
                <a:ea typeface="Kai"/>
                <a:cs typeface="Times New Roman"/>
              </a:rPr>
              <a:t>Fjärde perioden av ekonomiska reformer, 2005-</a:t>
            </a:r>
          </a:p>
          <a:p>
            <a:endParaRPr lang="sv-SE" altLang="zh-TW" dirty="0">
              <a:latin typeface="Times New Roman"/>
              <a:ea typeface="Kai"/>
              <a:cs typeface="Times New Roman"/>
            </a:endParaRPr>
          </a:p>
          <a:p>
            <a:r>
              <a:rPr lang="sv-SE" altLang="zh-TW" dirty="0" smtClean="0">
                <a:latin typeface="Times New Roman"/>
                <a:ea typeface="Kai"/>
                <a:cs typeface="Times New Roman"/>
              </a:rPr>
              <a:t>Hu-Wen-administrationen </a:t>
            </a:r>
            <a:r>
              <a:rPr lang="zh-TW" altLang="en-US" dirty="0">
                <a:latin typeface="Times New Roman"/>
                <a:ea typeface="Kai"/>
                <a:cs typeface="Times New Roman"/>
              </a:rPr>
              <a:t>胡温</a:t>
            </a:r>
            <a:r>
              <a:rPr lang="zh-TW" altLang="en-US" dirty="0" smtClean="0">
                <a:latin typeface="Times New Roman"/>
                <a:ea typeface="Kai"/>
                <a:cs typeface="Times New Roman"/>
              </a:rPr>
              <a:t>体制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i="1" dirty="0" err="1">
                <a:latin typeface="Times New Roman"/>
                <a:ea typeface="Kai"/>
                <a:cs typeface="Times New Roman"/>
              </a:rPr>
              <a:t>h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ú-wēn</a:t>
            </a:r>
            <a:r>
              <a:rPr lang="en-US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tǐzhì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)</a:t>
            </a:r>
          </a:p>
          <a:p>
            <a:endParaRPr lang="en-US" altLang="zh-TW" dirty="0" smtClean="0">
              <a:latin typeface="Times New Roman"/>
              <a:ea typeface="Kai"/>
              <a:cs typeface="Times New Roman"/>
            </a:endParaRPr>
          </a:p>
          <a:p>
            <a:endParaRPr lang="sv-SE" altLang="zh-TW" dirty="0" smtClean="0">
              <a:latin typeface="Times New Roman"/>
              <a:ea typeface="Kai"/>
              <a:cs typeface="Times New Roman"/>
            </a:endParaRPr>
          </a:p>
          <a:p>
            <a:endParaRPr lang="sv-SE" altLang="zh-TW" dirty="0" smtClean="0">
              <a:latin typeface="Times New Roman"/>
              <a:ea typeface="Kai"/>
              <a:cs typeface="Times New Roman"/>
            </a:endParaRPr>
          </a:p>
          <a:p>
            <a:endParaRPr lang="sv-SE" altLang="zh-TW" dirty="0" smtClean="0">
              <a:latin typeface="Times New Roman"/>
              <a:ea typeface="Kai"/>
              <a:cs typeface="Times New Roman"/>
            </a:endParaRP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7" y="92182"/>
            <a:ext cx="4781688" cy="679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82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/>
        </p:nvSpPr>
        <p:spPr>
          <a:xfrm>
            <a:off x="5226185" y="290003"/>
            <a:ext cx="3386801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1976: Mao dör, Hua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Guofeng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tar över som ordförande </a:t>
            </a: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Hua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Guofeng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zh-TW" altLang="en-US" b="0" dirty="0" smtClean="0">
                <a:effectLst/>
                <a:latin typeface="Times New Roman"/>
                <a:ea typeface="Kai"/>
                <a:cs typeface="Times New Roman"/>
              </a:rPr>
              <a:t>华国锋</a:t>
            </a:r>
            <a:r>
              <a:rPr lang="en-US" altLang="zh-TW" b="0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i="1" dirty="0" err="1">
                <a:latin typeface="Times New Roman"/>
                <a:ea typeface="Kai"/>
                <a:cs typeface="Times New Roman"/>
              </a:rPr>
              <a:t>h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uà</a:t>
            </a:r>
            <a:r>
              <a:rPr lang="en-US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i="1" dirty="0" err="1">
                <a:latin typeface="Times New Roman"/>
                <a:ea typeface="Kai"/>
                <a:cs typeface="Times New Roman"/>
              </a:rPr>
              <a:t>g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uófēng</a:t>
            </a:r>
            <a:r>
              <a:rPr lang="en-US" altLang="zh-TW" b="0" dirty="0" smtClean="0">
                <a:effectLst/>
                <a:latin typeface="Times New Roman"/>
                <a:ea typeface="Kai"/>
                <a:cs typeface="Times New Roman"/>
              </a:rPr>
              <a:t>), 1921-2008</a:t>
            </a:r>
            <a:endParaRPr lang="sv-SE" dirty="0">
              <a:latin typeface="Times New Roman"/>
              <a:ea typeface="Kai"/>
              <a:cs typeface="Times New Roman"/>
            </a:endParaRP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De fyras gäng </a:t>
            </a:r>
            <a:r>
              <a:rPr lang="zh-TW" altLang="en-US" dirty="0" smtClean="0">
                <a:latin typeface="Times New Roman"/>
                <a:ea typeface="Kai"/>
                <a:cs typeface="Times New Roman"/>
              </a:rPr>
              <a:t>四人帮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i="1" dirty="0" err="1">
                <a:latin typeface="Times New Roman"/>
                <a:ea typeface="Kai"/>
                <a:cs typeface="Times New Roman"/>
              </a:rPr>
              <a:t>s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ìrén</a:t>
            </a:r>
            <a:r>
              <a:rPr lang="en-US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bāng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Jiang Qing </a:t>
            </a:r>
            <a:r>
              <a:rPr lang="zh-TW" altLang="en-US" dirty="0" smtClean="0">
                <a:latin typeface="Times New Roman"/>
                <a:ea typeface="Kai"/>
                <a:cs typeface="Times New Roman"/>
              </a:rPr>
              <a:t>江青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(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jiāng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qīng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), 1914-1991</a:t>
            </a:r>
            <a:endParaRPr lang="en-US" altLang="zh-TW" dirty="0" smtClean="0">
              <a:latin typeface="Times New Roman"/>
              <a:ea typeface="Kai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sv-SE" dirty="0" smtClean="0">
                <a:latin typeface="Times New Roman"/>
                <a:ea typeface="Kai"/>
                <a:cs typeface="Times New Roman"/>
              </a:rPr>
              <a:t>Wang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Hongwen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uz-Cyrl-UZ" dirty="0" smtClean="0">
                <a:effectLst/>
                <a:latin typeface="Times New Roman"/>
                <a:ea typeface="Kai"/>
                <a:cs typeface="Times New Roman"/>
              </a:rPr>
              <a:t>王洪文</a:t>
            </a:r>
            <a:r>
              <a:rPr lang="sv-SE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wáng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hóngwén</a:t>
            </a:r>
            <a:r>
              <a:rPr lang="sv-SE" dirty="0" smtClean="0">
                <a:effectLst/>
                <a:latin typeface="Times New Roman"/>
                <a:ea typeface="Kai"/>
                <a:cs typeface="Times New Roman"/>
              </a:rPr>
              <a:t>), 1935-1992</a:t>
            </a:r>
          </a:p>
          <a:p>
            <a:pPr marL="285750" indent="-285750">
              <a:buFont typeface="Arial"/>
              <a:buChar char="•"/>
            </a:pPr>
            <a:r>
              <a:rPr lang="sv-SE" dirty="0" smtClean="0">
                <a:latin typeface="Times New Roman"/>
                <a:ea typeface="Kai"/>
                <a:cs typeface="Times New Roman"/>
              </a:rPr>
              <a:t>Zhang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Chunqiao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zh-TW" altLang="en-US" dirty="0" smtClean="0">
                <a:effectLst/>
                <a:latin typeface="Times New Roman"/>
                <a:ea typeface="Kai"/>
                <a:cs typeface="Times New Roman"/>
              </a:rPr>
              <a:t>张春桥</a:t>
            </a:r>
            <a:r>
              <a:rPr lang="en-US" altLang="zh-TW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i="1" dirty="0" err="1" smtClean="0">
                <a:latin typeface="Times New Roman"/>
                <a:ea typeface="Kai"/>
                <a:cs typeface="Times New Roman"/>
              </a:rPr>
              <a:t>z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hāng</a:t>
            </a:r>
            <a:r>
              <a:rPr lang="en-US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chūnqiáo</a:t>
            </a:r>
            <a:r>
              <a:rPr lang="en-US" altLang="zh-TW" dirty="0" smtClean="0">
                <a:effectLst/>
                <a:latin typeface="Times New Roman"/>
                <a:ea typeface="Kai"/>
                <a:cs typeface="Times New Roman"/>
              </a:rPr>
              <a:t>), 1917-2005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/>
                <a:ea typeface="Kai"/>
                <a:cs typeface="Times New Roman"/>
              </a:rPr>
              <a:t>Yao </a:t>
            </a:r>
            <a:r>
              <a:rPr lang="en-US" dirty="0" err="1" smtClean="0">
                <a:latin typeface="Times New Roman"/>
                <a:ea typeface="Kai"/>
                <a:cs typeface="Times New Roman"/>
              </a:rPr>
              <a:t>Wenyuan</a:t>
            </a:r>
            <a:r>
              <a:rPr lang="en-US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uz-Cyrl-UZ" dirty="0" smtClean="0">
                <a:effectLst/>
                <a:latin typeface="Times New Roman"/>
                <a:ea typeface="Kai"/>
                <a:cs typeface="Times New Roman"/>
              </a:rPr>
              <a:t>姚文元</a:t>
            </a:r>
            <a:r>
              <a:rPr lang="sv-SE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yáo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wényuán</a:t>
            </a:r>
            <a:r>
              <a:rPr lang="sv-SE" dirty="0" smtClean="0">
                <a:effectLst/>
                <a:latin typeface="Times New Roman"/>
                <a:ea typeface="Kai"/>
                <a:cs typeface="Times New Roman"/>
              </a:rPr>
              <a:t>), 1931-2005</a:t>
            </a:r>
          </a:p>
          <a:p>
            <a:endParaRPr lang="sv-SE" dirty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1980-81: Rättegången mot De fyras gäng TV-sänds</a:t>
            </a:r>
          </a:p>
          <a:p>
            <a:endParaRPr lang="sv-SE" dirty="0">
              <a:latin typeface="Times New Roman"/>
              <a:ea typeface="Kai"/>
              <a:cs typeface="Times New Roman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" y="93484"/>
            <a:ext cx="4902590" cy="671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45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/>
        </p:nvSpPr>
        <p:spPr>
          <a:xfrm>
            <a:off x="5226185" y="290003"/>
            <a:ext cx="3386801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1976: Mao dör, Hua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Guofeng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tar över som ordförande </a:t>
            </a: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Hua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Guofeng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zh-TW" altLang="en-US" b="0" dirty="0" smtClean="0">
                <a:effectLst/>
                <a:latin typeface="Times New Roman"/>
                <a:ea typeface="Kai"/>
                <a:cs typeface="Times New Roman"/>
              </a:rPr>
              <a:t>华国锋</a:t>
            </a:r>
            <a:r>
              <a:rPr lang="en-US" altLang="zh-TW" b="0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i="1" dirty="0" err="1">
                <a:latin typeface="Times New Roman"/>
                <a:ea typeface="Kai"/>
                <a:cs typeface="Times New Roman"/>
              </a:rPr>
              <a:t>h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uà</a:t>
            </a:r>
            <a:r>
              <a:rPr lang="en-US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i="1" dirty="0" err="1">
                <a:latin typeface="Times New Roman"/>
                <a:ea typeface="Kai"/>
                <a:cs typeface="Times New Roman"/>
              </a:rPr>
              <a:t>g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uófēng</a:t>
            </a:r>
            <a:r>
              <a:rPr lang="en-US" altLang="zh-TW" b="0" dirty="0" smtClean="0">
                <a:effectLst/>
                <a:latin typeface="Times New Roman"/>
                <a:ea typeface="Kai"/>
                <a:cs typeface="Times New Roman"/>
              </a:rPr>
              <a:t>), 1921-2008</a:t>
            </a:r>
            <a:endParaRPr lang="sv-SE" dirty="0">
              <a:latin typeface="Times New Roman"/>
              <a:ea typeface="Kai"/>
              <a:cs typeface="Times New Roman"/>
            </a:endParaRP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De fyras gäng </a:t>
            </a:r>
            <a:r>
              <a:rPr lang="zh-TW" altLang="en-US" dirty="0" smtClean="0">
                <a:latin typeface="Times New Roman"/>
                <a:ea typeface="Kai"/>
                <a:cs typeface="Times New Roman"/>
              </a:rPr>
              <a:t>四人帮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i="1" dirty="0" err="1">
                <a:latin typeface="Times New Roman"/>
                <a:ea typeface="Kai"/>
                <a:cs typeface="Times New Roman"/>
              </a:rPr>
              <a:t>s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ìrén</a:t>
            </a:r>
            <a:r>
              <a:rPr lang="en-US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bāng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Jiang Qing </a:t>
            </a:r>
            <a:r>
              <a:rPr lang="zh-TW" altLang="en-US" dirty="0" smtClean="0">
                <a:latin typeface="Times New Roman"/>
                <a:ea typeface="Kai"/>
                <a:cs typeface="Times New Roman"/>
              </a:rPr>
              <a:t>江青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(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jiāng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qīng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), 1914-1991</a:t>
            </a:r>
            <a:endParaRPr lang="en-US" altLang="zh-TW" dirty="0" smtClean="0">
              <a:latin typeface="Times New Roman"/>
              <a:ea typeface="Kai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sv-SE" dirty="0" smtClean="0">
                <a:latin typeface="Times New Roman"/>
                <a:ea typeface="Kai"/>
                <a:cs typeface="Times New Roman"/>
              </a:rPr>
              <a:t>Wang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Hongwen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uz-Cyrl-UZ" dirty="0" smtClean="0">
                <a:effectLst/>
                <a:latin typeface="Times New Roman"/>
                <a:ea typeface="Kai"/>
                <a:cs typeface="Times New Roman"/>
              </a:rPr>
              <a:t>王洪文</a:t>
            </a:r>
            <a:r>
              <a:rPr lang="sv-SE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wáng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hóngwén</a:t>
            </a:r>
            <a:r>
              <a:rPr lang="sv-SE" dirty="0" smtClean="0">
                <a:effectLst/>
                <a:latin typeface="Times New Roman"/>
                <a:ea typeface="Kai"/>
                <a:cs typeface="Times New Roman"/>
              </a:rPr>
              <a:t>), 1935-1992</a:t>
            </a:r>
          </a:p>
          <a:p>
            <a:pPr marL="285750" indent="-285750">
              <a:buFont typeface="Arial"/>
              <a:buChar char="•"/>
            </a:pPr>
            <a:r>
              <a:rPr lang="sv-SE" dirty="0" smtClean="0">
                <a:latin typeface="Times New Roman"/>
                <a:ea typeface="Kai"/>
                <a:cs typeface="Times New Roman"/>
              </a:rPr>
              <a:t>Zhang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Chunqiao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zh-TW" altLang="en-US" dirty="0" smtClean="0">
                <a:effectLst/>
                <a:latin typeface="Times New Roman"/>
                <a:ea typeface="Kai"/>
                <a:cs typeface="Times New Roman"/>
              </a:rPr>
              <a:t>张春桥</a:t>
            </a:r>
            <a:r>
              <a:rPr lang="en-US" altLang="zh-TW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i="1" dirty="0" err="1" smtClean="0">
                <a:latin typeface="Times New Roman"/>
                <a:ea typeface="Kai"/>
                <a:cs typeface="Times New Roman"/>
              </a:rPr>
              <a:t>z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hāng</a:t>
            </a:r>
            <a:r>
              <a:rPr lang="en-US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chūnqiáo</a:t>
            </a:r>
            <a:r>
              <a:rPr lang="en-US" altLang="zh-TW" dirty="0" smtClean="0">
                <a:effectLst/>
                <a:latin typeface="Times New Roman"/>
                <a:ea typeface="Kai"/>
                <a:cs typeface="Times New Roman"/>
              </a:rPr>
              <a:t>), 1917-2005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/>
                <a:ea typeface="Kai"/>
                <a:cs typeface="Times New Roman"/>
              </a:rPr>
              <a:t>Yao </a:t>
            </a:r>
            <a:r>
              <a:rPr lang="en-US" dirty="0" err="1" smtClean="0">
                <a:latin typeface="Times New Roman"/>
                <a:ea typeface="Kai"/>
                <a:cs typeface="Times New Roman"/>
              </a:rPr>
              <a:t>Wenyuan</a:t>
            </a:r>
            <a:r>
              <a:rPr lang="en-US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uz-Cyrl-UZ" dirty="0" smtClean="0">
                <a:effectLst/>
                <a:latin typeface="Times New Roman"/>
                <a:ea typeface="Kai"/>
                <a:cs typeface="Times New Roman"/>
              </a:rPr>
              <a:t>姚文元</a:t>
            </a:r>
            <a:r>
              <a:rPr lang="sv-SE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yáo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wényuán</a:t>
            </a:r>
            <a:r>
              <a:rPr lang="sv-SE" dirty="0" smtClean="0">
                <a:effectLst/>
                <a:latin typeface="Times New Roman"/>
                <a:ea typeface="Kai"/>
                <a:cs typeface="Times New Roman"/>
              </a:rPr>
              <a:t>), 1931-2005</a:t>
            </a:r>
          </a:p>
          <a:p>
            <a:endParaRPr lang="sv-SE" dirty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1980-81: Rättegången mot De fyras gäng TV-sänds</a:t>
            </a:r>
          </a:p>
          <a:p>
            <a:endParaRPr lang="sv-SE" dirty="0">
              <a:latin typeface="Times New Roman"/>
              <a:ea typeface="Kai"/>
              <a:cs typeface="Times New Roman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546" y="200411"/>
            <a:ext cx="6078171" cy="639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359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文化大革命-- 審判四人幫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6313" y="497450"/>
            <a:ext cx="6964785" cy="557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8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/>
        </p:nvSpPr>
        <p:spPr>
          <a:xfrm>
            <a:off x="5226185" y="290003"/>
            <a:ext cx="3386801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1976: Mao dör, Hua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Guofeng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tar över som ordförande </a:t>
            </a: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Hua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Guofeng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zh-TW" altLang="en-US" b="0" dirty="0" smtClean="0">
                <a:effectLst/>
                <a:latin typeface="Times New Roman"/>
                <a:ea typeface="Kai"/>
                <a:cs typeface="Times New Roman"/>
              </a:rPr>
              <a:t>华国锋</a:t>
            </a:r>
            <a:r>
              <a:rPr lang="en-US" altLang="zh-TW" b="0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i="1" dirty="0" err="1">
                <a:latin typeface="Times New Roman"/>
                <a:ea typeface="Kai"/>
                <a:cs typeface="Times New Roman"/>
              </a:rPr>
              <a:t>h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uà</a:t>
            </a:r>
            <a:r>
              <a:rPr lang="en-US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i="1" dirty="0" err="1">
                <a:latin typeface="Times New Roman"/>
                <a:ea typeface="Kai"/>
                <a:cs typeface="Times New Roman"/>
              </a:rPr>
              <a:t>g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uófēng</a:t>
            </a:r>
            <a:r>
              <a:rPr lang="en-US" altLang="zh-TW" b="0" dirty="0" smtClean="0">
                <a:effectLst/>
                <a:latin typeface="Times New Roman"/>
                <a:ea typeface="Kai"/>
                <a:cs typeface="Times New Roman"/>
              </a:rPr>
              <a:t>), 1921-2008</a:t>
            </a:r>
            <a:endParaRPr lang="sv-SE" dirty="0">
              <a:latin typeface="Times New Roman"/>
              <a:ea typeface="Kai"/>
              <a:cs typeface="Times New Roman"/>
            </a:endParaRP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De fyras gäng </a:t>
            </a:r>
            <a:r>
              <a:rPr lang="zh-TW" altLang="en-US" dirty="0" smtClean="0">
                <a:latin typeface="Times New Roman"/>
                <a:ea typeface="Kai"/>
                <a:cs typeface="Times New Roman"/>
              </a:rPr>
              <a:t>四人帮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i="1" dirty="0" err="1">
                <a:latin typeface="Times New Roman"/>
                <a:ea typeface="Kai"/>
                <a:cs typeface="Times New Roman"/>
              </a:rPr>
              <a:t>s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ìrén</a:t>
            </a:r>
            <a:r>
              <a:rPr lang="en-US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bāng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Jiang Qing </a:t>
            </a:r>
            <a:r>
              <a:rPr lang="zh-TW" altLang="en-US" dirty="0" smtClean="0">
                <a:latin typeface="Times New Roman"/>
                <a:ea typeface="Kai"/>
                <a:cs typeface="Times New Roman"/>
              </a:rPr>
              <a:t>江青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(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jiāng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qīng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), 1914-1991</a:t>
            </a:r>
            <a:endParaRPr lang="en-US" altLang="zh-TW" dirty="0" smtClean="0">
              <a:latin typeface="Times New Roman"/>
              <a:ea typeface="Kai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sv-SE" dirty="0" smtClean="0">
                <a:latin typeface="Times New Roman"/>
                <a:ea typeface="Kai"/>
                <a:cs typeface="Times New Roman"/>
              </a:rPr>
              <a:t>Wang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Hongwen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uz-Cyrl-UZ" dirty="0" smtClean="0">
                <a:effectLst/>
                <a:latin typeface="Times New Roman"/>
                <a:ea typeface="Kai"/>
                <a:cs typeface="Times New Roman"/>
              </a:rPr>
              <a:t>王洪文</a:t>
            </a:r>
            <a:r>
              <a:rPr lang="sv-SE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wáng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hóngwén</a:t>
            </a:r>
            <a:r>
              <a:rPr lang="sv-SE" dirty="0" smtClean="0">
                <a:effectLst/>
                <a:latin typeface="Times New Roman"/>
                <a:ea typeface="Kai"/>
                <a:cs typeface="Times New Roman"/>
              </a:rPr>
              <a:t>), 1935-1992</a:t>
            </a:r>
          </a:p>
          <a:p>
            <a:pPr marL="285750" indent="-285750">
              <a:buFont typeface="Arial"/>
              <a:buChar char="•"/>
            </a:pPr>
            <a:r>
              <a:rPr lang="sv-SE" dirty="0" smtClean="0">
                <a:latin typeface="Times New Roman"/>
                <a:ea typeface="Kai"/>
                <a:cs typeface="Times New Roman"/>
              </a:rPr>
              <a:t>Zhang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Chunqiao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zh-TW" altLang="en-US" dirty="0" smtClean="0">
                <a:effectLst/>
                <a:latin typeface="Times New Roman"/>
                <a:ea typeface="Kai"/>
                <a:cs typeface="Times New Roman"/>
              </a:rPr>
              <a:t>张春桥</a:t>
            </a:r>
            <a:r>
              <a:rPr lang="en-US" altLang="zh-TW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i="1" dirty="0" err="1" smtClean="0">
                <a:latin typeface="Times New Roman"/>
                <a:ea typeface="Kai"/>
                <a:cs typeface="Times New Roman"/>
              </a:rPr>
              <a:t>z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hāng</a:t>
            </a:r>
            <a:r>
              <a:rPr lang="en-US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chūnqiáo</a:t>
            </a:r>
            <a:r>
              <a:rPr lang="en-US" altLang="zh-TW" dirty="0" smtClean="0">
                <a:effectLst/>
                <a:latin typeface="Times New Roman"/>
                <a:ea typeface="Kai"/>
                <a:cs typeface="Times New Roman"/>
              </a:rPr>
              <a:t>), 1917-2005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/>
                <a:ea typeface="Kai"/>
                <a:cs typeface="Times New Roman"/>
              </a:rPr>
              <a:t>Yao </a:t>
            </a:r>
            <a:r>
              <a:rPr lang="en-US" dirty="0" err="1" smtClean="0">
                <a:latin typeface="Times New Roman"/>
                <a:ea typeface="Kai"/>
                <a:cs typeface="Times New Roman"/>
              </a:rPr>
              <a:t>Wenyuan</a:t>
            </a:r>
            <a:r>
              <a:rPr lang="en-US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uz-Cyrl-UZ" dirty="0" smtClean="0">
                <a:effectLst/>
                <a:latin typeface="Times New Roman"/>
                <a:ea typeface="Kai"/>
                <a:cs typeface="Times New Roman"/>
              </a:rPr>
              <a:t>姚文元</a:t>
            </a:r>
            <a:r>
              <a:rPr lang="sv-SE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yáo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wényuán</a:t>
            </a:r>
            <a:r>
              <a:rPr lang="sv-SE" dirty="0" smtClean="0">
                <a:effectLst/>
                <a:latin typeface="Times New Roman"/>
                <a:ea typeface="Kai"/>
                <a:cs typeface="Times New Roman"/>
              </a:rPr>
              <a:t>), 1931-2005</a:t>
            </a:r>
          </a:p>
          <a:p>
            <a:endParaRPr lang="sv-SE" dirty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1980-81: Rättegången mot De fyras gäng TV-sänds</a:t>
            </a:r>
          </a:p>
          <a:p>
            <a:endParaRPr lang="sv-SE" dirty="0">
              <a:latin typeface="Times New Roman"/>
              <a:ea typeface="Kai"/>
              <a:cs typeface="Times New Roman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" y="93484"/>
            <a:ext cx="4902590" cy="671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07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/>
        </p:nvSpPr>
        <p:spPr>
          <a:xfrm>
            <a:off x="5226185" y="290003"/>
            <a:ext cx="338680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Deng Xiaoping: ”Mao gjorde 70% rätt, 30% fel”</a:t>
            </a: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endParaRPr lang="sv-SE" dirty="0">
              <a:latin typeface="Times New Roman"/>
              <a:ea typeface="Kai"/>
              <a:cs typeface="Times New Roman"/>
            </a:endParaRP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endParaRPr lang="sv-SE" dirty="0">
              <a:latin typeface="Times New Roman"/>
              <a:ea typeface="Kai"/>
              <a:cs typeface="Times New Roman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" y="78184"/>
            <a:ext cx="4909521" cy="677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76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/>
        </p:nvSpPr>
        <p:spPr>
          <a:xfrm>
            <a:off x="5226185" y="290003"/>
            <a:ext cx="33868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Deng Xiaoping: ”Mao gjorde 70% rätt, 30% fel”</a:t>
            </a: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err="1" smtClean="0">
                <a:latin typeface="Times New Roman"/>
                <a:ea typeface="Kai"/>
                <a:cs typeface="Times New Roman"/>
              </a:rPr>
              <a:t>Pekingvåren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北京之春</a:t>
            </a:r>
            <a:r>
              <a:rPr lang="sv-SE" baseline="30000" dirty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(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běijīng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zhī chūn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), 1977-78</a:t>
            </a:r>
          </a:p>
          <a:p>
            <a:r>
              <a:rPr lang="sv-SE" dirty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-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Demokrativäggen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uz-Cyrl-UZ" dirty="0" smtClean="0">
                <a:latin typeface="Times New Roman"/>
                <a:ea typeface="Kai"/>
                <a:cs typeface="Times New Roman"/>
              </a:rPr>
              <a:t>西单民主墙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xī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dān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mín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zhǔ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qiáng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)</a:t>
            </a:r>
            <a:endParaRPr lang="sv-SE" dirty="0">
              <a:latin typeface="Times New Roman"/>
              <a:ea typeface="Kai"/>
              <a:cs typeface="Times New Roman"/>
            </a:endParaRP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endParaRPr lang="sv-SE" dirty="0">
              <a:latin typeface="Times New Roman"/>
              <a:ea typeface="Kai"/>
              <a:cs typeface="Times New Roman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" y="78184"/>
            <a:ext cx="4909521" cy="677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77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1544</Words>
  <Application>Microsoft Macintosh PowerPoint</Application>
  <PresentationFormat>Bildspel på skärmen (4:3)</PresentationFormat>
  <Paragraphs>280</Paragraphs>
  <Slides>39</Slides>
  <Notes>39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39</vt:i4>
      </vt:variant>
    </vt:vector>
  </HeadingPairs>
  <TitlesOfParts>
    <vt:vector size="40" baseType="lpstr"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Lund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Rebecka Eriksson</dc:creator>
  <cp:lastModifiedBy>Rebecka Eriksson</cp:lastModifiedBy>
  <cp:revision>435</cp:revision>
  <dcterms:created xsi:type="dcterms:W3CDTF">2014-05-06T09:41:56Z</dcterms:created>
  <dcterms:modified xsi:type="dcterms:W3CDTF">2014-05-15T13:39:08Z</dcterms:modified>
</cp:coreProperties>
</file>