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72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6" r:id="rId18"/>
    <p:sldId id="275" r:id="rId19"/>
    <p:sldId id="278" r:id="rId20"/>
    <p:sldId id="279" r:id="rId21"/>
    <p:sldId id="280" r:id="rId22"/>
    <p:sldId id="281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3" r:id="rId34"/>
    <p:sldId id="295" r:id="rId35"/>
    <p:sldId id="296" r:id="rId36"/>
    <p:sldId id="297" r:id="rId37"/>
    <p:sldId id="304" r:id="rId38"/>
    <p:sldId id="305" r:id="rId39"/>
    <p:sldId id="306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44" autoAdjust="0"/>
  </p:normalViewPr>
  <p:slideViewPr>
    <p:cSldViewPr snapToGrid="0" snapToObjects="1">
      <p:cViewPr varScale="1">
        <p:scale>
          <a:sx n="71" d="100"/>
          <a:sy n="71" d="100"/>
        </p:scale>
        <p:origin x="-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2FE9E-95C3-0449-8915-91D91803F6AC}" type="datetimeFigureOut">
              <a:rPr lang="sv-SE" smtClean="0"/>
              <a:t>5/20/14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A19B3-EE4A-CD4E-9CDE-373D50B6FE6A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97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2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216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0032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227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176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069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060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844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41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474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2499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278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278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2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74402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519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101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0758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75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58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A19B3-EE4A-CD4E-9CDE-373D50B6FE6A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615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81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3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1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42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81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664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56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90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60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83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799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EC60-8002-5B4D-B694-5CB693DDBBD9}" type="datetimeFigureOut">
              <a:rPr lang="sv-SE" smtClean="0"/>
              <a:t>5/20/14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33557-D911-4A4C-A8BF-38ED671F0E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48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5940088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1940-1962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Sino-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sovjetiska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splittringen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runt 1960,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som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följd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Chrusjtjovs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“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avstalinisering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 –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reformerna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efter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Stalins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död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avspänningspolitiken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gentemot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USA</a:t>
            </a:r>
          </a:p>
          <a:p>
            <a:pPr marL="342900" indent="-342900">
              <a:buFont typeface="Arial"/>
              <a:buChar char="•"/>
            </a:pP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Wu Han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吴晗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ú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hán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1909-1969: </a:t>
            </a:r>
            <a:r>
              <a:rPr lang="sv-SE" altLang="zh-TW" sz="2000" i="1" dirty="0" smtClean="0">
                <a:latin typeface="Times New Roman"/>
                <a:ea typeface="Kai"/>
                <a:cs typeface="Times New Roman"/>
              </a:rPr>
              <a:t>Hai 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Rui</a:t>
            </a:r>
            <a:r>
              <a:rPr lang="sv-SE" altLang="zh-TW" sz="2000" i="1" dirty="0" smtClean="0">
                <a:latin typeface="Times New Roman"/>
                <a:ea typeface="Kai"/>
                <a:cs typeface="Times New Roman"/>
              </a:rPr>
              <a:t> avsätts ifrån sitt ämbete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海瑞罢官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ǎi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ruì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bàguān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 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30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6555641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1940-1962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Sino-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sovjetiska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splittringen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runt 1960,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som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följd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Chrusjtjovs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“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avstalinisering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 –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reformerna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efter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Stalins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död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avspänningspolitiken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gentemot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USA</a:t>
            </a:r>
          </a:p>
          <a:p>
            <a:pPr marL="342900" indent="-342900">
              <a:buFont typeface="Arial"/>
              <a:buChar char="•"/>
            </a:pP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Wu Han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吴晗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ú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hán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1909-1969: </a:t>
            </a:r>
            <a:r>
              <a:rPr lang="sv-SE" altLang="zh-TW" sz="2000" i="1" dirty="0" smtClean="0">
                <a:latin typeface="Times New Roman"/>
                <a:ea typeface="Kai"/>
                <a:cs typeface="Times New Roman"/>
              </a:rPr>
              <a:t>Hai 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Rui</a:t>
            </a:r>
            <a:r>
              <a:rPr lang="sv-SE" altLang="zh-TW" sz="2000" i="1" dirty="0" smtClean="0">
                <a:latin typeface="Times New Roman"/>
                <a:ea typeface="Kai"/>
                <a:cs typeface="Times New Roman"/>
              </a:rPr>
              <a:t> avsätts ifrån sitt ämbete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海瑞罢官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ǎi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ruì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bàguān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 –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kritiseras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1965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en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artikel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Yao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Wenyuan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sz="2000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áo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ényuán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167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286232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1966, lanseringen av Kulturrevolutionen meddelas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880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5632311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1966, lanseringen av Kulturrevolutionen meddelas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”De representanter från bourgeoisien som har smugit sig in i partiet, regeringen, armén, och olika kultursfärer, är ett gäng kontrarevolutionära revisionister. När stunden är inne kommer de att ta makten och förvandla proletariatets diktatur till bourgeoisiens diktatur.” (16 maj-rapporten, 1966)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537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286232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25 maj 1966: Nie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Yuanzi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聂元梓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n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iè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yuánzǐ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1921- publicerar en ”väggtidning”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大字报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 på Pekings universitet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2" name="Bildobjekt 1" descr="Illustration_sida_dazib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8" y="3612174"/>
            <a:ext cx="3408428" cy="2475716"/>
          </a:xfrm>
          <a:prstGeom prst="rect">
            <a:avLst/>
          </a:prstGeom>
        </p:spPr>
      </p:pic>
      <p:pic>
        <p:nvPicPr>
          <p:cNvPr id="3" name="Bildobjekt 2" descr="n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2" y="160592"/>
            <a:ext cx="2774258" cy="33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440120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25 maj 1966: Nie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Yuanzi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聂元梓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n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iè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yuánzǐ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1921- publicerar en ”väggtidning”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大字报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 på Pekings universitet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5 augusti: ”Bombardera högkvarteret – min väggtidning” </a:t>
            </a:r>
            <a:r>
              <a:rPr lang="uz-Cyrl-UZ" sz="2000" dirty="0" smtClean="0">
                <a:latin typeface="Times New Roman"/>
                <a:ea typeface="Kai"/>
                <a:cs typeface="Times New Roman"/>
              </a:rPr>
              <a:t>炮打司令部——我的一张大字报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p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ào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dǎ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sīlìng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—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wǒ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de yī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021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440120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25 maj 1966: Nie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Yuanzi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聂元梓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n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iè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yuánzǐ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1921- publicerar en ”väggtidning”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大字报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 på Pekings universitet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5 augusti: ”Bombardera högkvarteret – min väggtidning” </a:t>
            </a:r>
            <a:r>
              <a:rPr lang="uz-Cyrl-UZ" sz="2000" dirty="0" smtClean="0">
                <a:latin typeface="Times New Roman"/>
                <a:ea typeface="Kai"/>
                <a:cs typeface="Times New Roman"/>
              </a:rPr>
              <a:t>炮打司令部——我的一张大字报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p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ào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dǎ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sīlìng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—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wǒ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de yī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2" name="Bildobjekt 1" descr="LiuShaoqi_Col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02196"/>
            <a:ext cx="2380818" cy="3109640"/>
          </a:xfrm>
          <a:prstGeom prst="rect">
            <a:avLst/>
          </a:prstGeom>
        </p:spPr>
      </p:pic>
      <p:pic>
        <p:nvPicPr>
          <p:cNvPr id="3" name="Bildobjekt 2" descr="Deng_Xiao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3" y="3445196"/>
            <a:ext cx="2356827" cy="28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5016758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25 maj 1966: Nie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Yuanzi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聂元梓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n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iè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yuánzǐ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1921- publicerar en ”väggtidning”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大字报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 på Pekings universitet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5 augusti: ”Bombardera högkvarteret – min väggtidning” </a:t>
            </a:r>
            <a:r>
              <a:rPr lang="uz-Cyrl-UZ" sz="2000" dirty="0" smtClean="0">
                <a:latin typeface="Times New Roman"/>
                <a:ea typeface="Kai"/>
                <a:cs typeface="Times New Roman"/>
              </a:rPr>
              <a:t>炮打司令部——我的一张大字报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p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ào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dǎ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sīlìng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—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wǒ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de yī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”16 punkter” </a:t>
            </a:r>
            <a:r>
              <a:rPr lang="ja-JP" altLang="sv-SE" sz="2000" dirty="0" smtClean="0">
                <a:latin typeface="Times New Roman"/>
                <a:ea typeface="Kai"/>
                <a:cs typeface="Times New Roman"/>
              </a:rPr>
              <a:t>十六条</a:t>
            </a:r>
            <a:r>
              <a:rPr lang="sv-SE" altLang="ja-JP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ja-JP" sz="2000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híliù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tiáo</a:t>
            </a:r>
            <a:r>
              <a:rPr lang="sv-SE" altLang="ja-JP" sz="2000" dirty="0" smtClean="0"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2" name="Bildobjekt 1" descr="LiuShaoqi_Col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02196"/>
            <a:ext cx="2380818" cy="3109640"/>
          </a:xfrm>
          <a:prstGeom prst="rect">
            <a:avLst/>
          </a:prstGeom>
        </p:spPr>
      </p:pic>
      <p:pic>
        <p:nvPicPr>
          <p:cNvPr id="3" name="Bildobjekt 2" descr="Deng_Xiao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3" y="3445196"/>
            <a:ext cx="2356827" cy="28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072935" y="160592"/>
            <a:ext cx="4802836" cy="5940088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25 maj 1966: Nie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Yuanzi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聂元梓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niè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yuánzǐ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1921- publicerar en ”väggtidning”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大字报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 på Pekings universitet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5 augusti: ”Bombardera högkvarteret – min väggtidning”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炮打司令部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——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我的一张大字报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pào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dǎ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sīlìng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—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wǒ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de yī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dàzì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bào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”16 punkter” </a:t>
            </a:r>
            <a:r>
              <a:rPr lang="ja-JP" altLang="sv-SE" sz="2000" dirty="0" smtClean="0">
                <a:latin typeface="Times New Roman"/>
                <a:ea typeface="Kai"/>
                <a:cs typeface="Times New Roman"/>
              </a:rPr>
              <a:t>十六条</a:t>
            </a:r>
            <a:r>
              <a:rPr lang="sv-SE" altLang="ja-JP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ja-JP" sz="2000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híliù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tiáo</a:t>
            </a:r>
            <a:r>
              <a:rPr lang="sv-SE" altLang="ja-JP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altLang="ja-JP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altLang="ja-JP" sz="2000" dirty="0" smtClean="0">
                <a:latin typeface="Times New Roman"/>
                <a:ea typeface="Kai"/>
                <a:cs typeface="Times New Roman"/>
              </a:rPr>
              <a:t>8 augusti: miljontals Rödgardister samlas i Peking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2" y="1351018"/>
            <a:ext cx="3774081" cy="314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 descr="The-Proletarian-Cultural-Revolution-in-Our-Country-Is-Shaking-the-Whole-World.jpg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2246769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Rödgardister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红卫兵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óng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èibīng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130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1631216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latin typeface="Times New Roman"/>
                <a:ea typeface="Kai"/>
                <a:cs typeface="Times New Roman"/>
              </a:rPr>
              <a:t>1966-1969/71/76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91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 descr="The-Proletarian-Cultural-Revolution-in-Our-Country-Is-Shaking-the-Whole-World.jpg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286232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Rödgardister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红卫兵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óng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èibīng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Våren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66: första mobiliseringarna vid </a:t>
            </a:r>
            <a:r>
              <a:rPr lang="sv-SE" altLang="zh-TW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Tsinghua-universitetes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högstadieskola</a:t>
            </a:r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  <a:p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846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 descr="The-Proletarian-Cultural-Revolution-in-Our-Country-Is-Shaking-the-Whole-World.jpg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347787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Rödgardister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红卫兵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óng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èibīng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Våren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66: första mobiliseringarna vid </a:t>
            </a:r>
            <a:r>
              <a:rPr lang="sv-SE" altLang="zh-TW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Tsinghua-universitetes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högstadieskola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Augusti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1966: de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första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mötena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på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Himmelska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fridens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torg</a:t>
            </a:r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  <a:p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123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KR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0"/>
            <a:ext cx="4504997" cy="6858000"/>
          </a:xfrm>
          <a:prstGeom prst="rect">
            <a:avLst/>
          </a:prstGeom>
        </p:spPr>
      </p:pic>
      <p:pic>
        <p:nvPicPr>
          <p:cNvPr id="3" name="Bildobjekt 2" descr="KR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3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 descr="The-Proletarian-Cultural-Revolution-in-Our-Country-Is-Shaking-the-Whole-World.jpg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5016758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sv-SE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sv-SE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sv-SE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sv-SE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Rödgardister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红卫兵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óng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èibīng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Våren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66: första mobiliseringarna vid </a:t>
            </a:r>
            <a:r>
              <a:rPr lang="sv-SE" altLang="zh-TW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Tsinghua-universitetes</a:t>
            </a:r>
            <a:r>
              <a:rPr lang="sv-SE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högstadieskola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Augusti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1966: de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första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mötena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på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Himmelska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fridens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torg</a:t>
            </a:r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Krossa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de “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fyra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gamla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”:</a:t>
            </a:r>
            <a:br>
              <a:rPr lang="en-US" altLang="zh-TW" sz="2000" dirty="0" smtClean="0"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-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Gamla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idéer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ja-JP" altLang="en-US" sz="2000" b="1" dirty="0" smtClean="0">
                <a:latin typeface="Times New Roman"/>
                <a:ea typeface="Kai"/>
                <a:cs typeface="Times New Roman"/>
              </a:rPr>
              <a:t>旧思想</a:t>
            </a:r>
            <a:r>
              <a:rPr lang="sv-SE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/>
            </a:r>
            <a:br>
              <a:rPr lang="sv-SE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-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Gammal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kultur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ja-JP" altLang="en-US" sz="2000" b="1" dirty="0" smtClean="0">
                <a:latin typeface="Times New Roman"/>
                <a:ea typeface="Kai"/>
                <a:cs typeface="Times New Roman"/>
              </a:rPr>
              <a:t>旧文化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</a:t>
            </a:r>
            <a:br>
              <a:rPr lang="en-US" altLang="zh-TW" sz="2000" dirty="0" smtClean="0"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-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Gamla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seder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b="1" dirty="0" smtClean="0">
                <a:latin typeface="Times New Roman"/>
                <a:ea typeface="Kai"/>
                <a:cs typeface="Times New Roman"/>
              </a:rPr>
              <a:t>旧风俗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</a:t>
            </a:r>
            <a:br>
              <a:rPr lang="en-US" altLang="zh-TW" sz="2000" dirty="0" smtClean="0"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	-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Gamla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vanor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b="1" dirty="0" smtClean="0">
                <a:latin typeface="Times New Roman"/>
                <a:ea typeface="Kai"/>
                <a:cs typeface="Times New Roman"/>
              </a:rPr>
              <a:t>旧习惯</a:t>
            </a:r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  <a:p>
            <a:endParaRPr lang="en-US" altLang="zh-TW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82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pPr eaLnBrk="1" hangingPunct="1">
              <a:defRPr/>
            </a:pPr>
            <a:r>
              <a:rPr lang="sv-SE" smtClean="0">
                <a:solidFill>
                  <a:schemeClr val="folHlink"/>
                </a:solidFill>
                <a:cs typeface="+mj-cs"/>
              </a:rPr>
              <a:t>Krossa </a:t>
            </a:r>
            <a:r>
              <a:rPr lang="ja-JP" altLang="sv-SE" smtClean="0">
                <a:solidFill>
                  <a:schemeClr val="folHlink"/>
                </a:solidFill>
                <a:latin typeface="Arial"/>
                <a:cs typeface="+mj-cs"/>
              </a:rPr>
              <a:t>”</a:t>
            </a:r>
            <a:r>
              <a:rPr lang="sv-SE" smtClean="0">
                <a:solidFill>
                  <a:schemeClr val="folHlink"/>
                </a:solidFill>
                <a:cs typeface="+mj-cs"/>
              </a:rPr>
              <a:t>de fyra gamla</a:t>
            </a:r>
            <a:r>
              <a:rPr lang="ja-JP" altLang="sv-SE" smtClean="0">
                <a:solidFill>
                  <a:schemeClr val="folHlink"/>
                </a:solidFill>
                <a:latin typeface="Arial"/>
                <a:cs typeface="+mj-cs"/>
              </a:rPr>
              <a:t>”</a:t>
            </a:r>
            <a:r>
              <a:rPr lang="sv-SE" smtClean="0">
                <a:solidFill>
                  <a:schemeClr val="folHlink"/>
                </a:solidFill>
                <a:cs typeface="+mj-cs"/>
              </a:rPr>
              <a:t>!!!</a:t>
            </a:r>
            <a:endParaRPr lang="sv-SE" smtClean="0">
              <a:cs typeface="+mj-cs"/>
            </a:endParaRPr>
          </a:p>
        </p:txBody>
      </p:sp>
      <p:pic>
        <p:nvPicPr>
          <p:cNvPr id="5" name="Picture 7" descr="posijiu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5350" cy="3960813"/>
          </a:xfrm>
        </p:spPr>
      </p:pic>
      <p:pic>
        <p:nvPicPr>
          <p:cNvPr id="6" name="Picture 8" descr="posiji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7938"/>
            <a:ext cx="5289550" cy="3806825"/>
          </a:xfrm>
          <a:prstGeom prst="rect">
            <a:avLst/>
          </a:prstGeom>
        </p:spPr>
      </p:pic>
      <p:pic>
        <p:nvPicPr>
          <p:cNvPr id="7" name="Picture 9" descr="posijiu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54438"/>
            <a:ext cx="5422900" cy="3103562"/>
          </a:xfrm>
          <a:prstGeom prst="rect">
            <a:avLst/>
          </a:prstGeom>
        </p:spPr>
      </p:pic>
      <p:pic>
        <p:nvPicPr>
          <p:cNvPr id="10" name="Picture 10" descr="posijiu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141663"/>
            <a:ext cx="4097337" cy="4418012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476250" y="412750"/>
            <a:ext cx="4570991" cy="584776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augusti - september </a:t>
            </a:r>
            <a:r>
              <a:rPr lang="sv-SE" sz="3200" dirty="0">
                <a:solidFill>
                  <a:srgbClr val="FFFFFF"/>
                </a:solidFill>
                <a:latin typeface="Times New Roman"/>
                <a:cs typeface="Times New Roman"/>
              </a:rPr>
              <a:t>1966</a:t>
            </a:r>
          </a:p>
        </p:txBody>
      </p:sp>
    </p:spTree>
    <p:extLst>
      <p:ext uri="{BB962C8B-B14F-4D97-AF65-F5344CB8AC3E}">
        <p14:creationId xmlns:p14="http://schemas.microsoft.com/office/powerpoint/2010/main" val="129653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sv-SE" dirty="0" smtClean="0">
                <a:solidFill>
                  <a:schemeClr val="bg1"/>
                </a:solidFill>
                <a:latin typeface="Times New Roman"/>
                <a:cs typeface="Times New Roman"/>
              </a:rPr>
              <a:t>”</a:t>
            </a:r>
            <a:r>
              <a:rPr lang="sv-SE" dirty="0" smtClean="0">
                <a:solidFill>
                  <a:schemeClr val="bg1"/>
                </a:solidFill>
                <a:latin typeface="Times New Roman"/>
                <a:cs typeface="Times New Roman"/>
              </a:rPr>
              <a:t>Den stora proletära kulturrevolutionen</a:t>
            </a:r>
            <a:r>
              <a:rPr lang="ja-JP" altLang="sv-SE" dirty="0" smtClean="0">
                <a:solidFill>
                  <a:schemeClr val="bg1"/>
                </a:solidFill>
                <a:latin typeface="Times New Roman"/>
                <a:cs typeface="Times New Roman"/>
              </a:rPr>
              <a:t>”</a:t>
            </a:r>
            <a:endParaRPr lang="sv-SE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3850" y="981075"/>
            <a:ext cx="76787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sv-SE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Font typeface="Arial" charset="0"/>
              <a:buNone/>
              <a:defRPr/>
            </a:pPr>
            <a:r>
              <a:rPr lang="sv-SE" dirty="0" smtClean="0">
                <a:solidFill>
                  <a:schemeClr val="bg1"/>
                </a:solidFill>
                <a:latin typeface="Times New Roman"/>
                <a:cs typeface="Times New Roman"/>
              </a:rPr>
              <a:t>1966–1969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9750" y="2205038"/>
            <a:ext cx="4437063" cy="3114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sv-SE" dirty="0" smtClean="0">
                <a:solidFill>
                  <a:schemeClr val="bg1"/>
                </a:solidFill>
                <a:latin typeface="Times New Roman"/>
                <a:cs typeface="Times New Roman"/>
              </a:rPr>
              <a:t>Eller, om man så vill, 1966–1976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132138" y="2997200"/>
            <a:ext cx="6178550" cy="4191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sv-SE" sz="2400" dirty="0">
                <a:solidFill>
                  <a:schemeClr val="bg1"/>
                </a:solidFill>
                <a:latin typeface="Times New Roman"/>
                <a:cs typeface="Times New Roman"/>
              </a:rPr>
              <a:t>Namn är </a:t>
            </a:r>
            <a:r>
              <a:rPr 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konventioner, och praktiska verktyg för kommunikation människor emellan. De får inte blandas ihop med den </a:t>
            </a:r>
            <a:r>
              <a:rPr lang="ja-JP" alt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”</a:t>
            </a:r>
            <a:r>
              <a:rPr 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verklighet</a:t>
            </a:r>
            <a:r>
              <a:rPr lang="ja-JP" alt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”</a:t>
            </a:r>
            <a:r>
              <a:rPr 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som de antas syfta på. Det finns ingen </a:t>
            </a:r>
            <a:r>
              <a:rPr lang="sv-SE" sz="2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kulturrevolution</a:t>
            </a:r>
            <a:r>
              <a:rPr 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utan bara ett urval händelser i Kina under en begränsad tid som vi för enkelhetens skull </a:t>
            </a:r>
            <a:r>
              <a:rPr lang="sv-SE" sz="2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väljer</a:t>
            </a:r>
            <a:r>
              <a:rPr lang="sv-SE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att syfta på med detta namn! (Michael S.)</a:t>
            </a:r>
          </a:p>
        </p:txBody>
      </p:sp>
      <p:pic>
        <p:nvPicPr>
          <p:cNvPr id="16" name="Platshållare för innehåll 1" descr="Chairman-Mao-is-the-Reddest-Sun-in-Our-Hearts-1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 b="5763"/>
          <a:stretch>
            <a:fillRect/>
          </a:stretch>
        </p:blipFill>
        <p:spPr>
          <a:xfrm>
            <a:off x="-90488" y="0"/>
            <a:ext cx="10063163" cy="6858000"/>
          </a:xfr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0825" y="260350"/>
            <a:ext cx="6769100" cy="1223963"/>
          </a:xfrm>
          <a:prstGeom prst="rect">
            <a:avLst/>
          </a:prstGeom>
          <a:solidFill>
            <a:srgbClr val="800000">
              <a:alpha val="75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sv-SE" sz="2800" dirty="0">
                <a:solidFill>
                  <a:srgbClr val="FFFFFF"/>
                </a:solidFill>
                <a:latin typeface="Times New Roman"/>
                <a:cs typeface="Times New Roman"/>
              </a:rPr>
              <a:t>Maos födelsedagsskål: </a:t>
            </a:r>
            <a:r>
              <a:rPr lang="ja-JP" altLang="sv-SE" sz="2800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r>
              <a:rPr lang="sv-SE" sz="2800" dirty="0">
                <a:solidFill>
                  <a:srgbClr val="FFFFFF"/>
                </a:solidFill>
                <a:latin typeface="Times New Roman"/>
                <a:cs typeface="Times New Roman"/>
              </a:rPr>
              <a:t>Länge leve det landsomfattande och totala inbördeskriget!</a:t>
            </a:r>
            <a:r>
              <a:rPr lang="ja-JP" altLang="sv-SE" sz="2800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endParaRPr lang="sv-SE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23850" y="3213100"/>
            <a:ext cx="7488238" cy="3168650"/>
          </a:xfrm>
          <a:prstGeom prst="rect">
            <a:avLst/>
          </a:prstGeom>
          <a:solidFill>
            <a:srgbClr val="800000">
              <a:alpha val="75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sv-SE"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Folkets Dagblad,</a:t>
            </a:r>
            <a:r>
              <a:rPr lang="sv-SE" sz="2800" dirty="0">
                <a:solidFill>
                  <a:srgbClr val="FFFFFF"/>
                </a:solidFill>
                <a:latin typeface="Times New Roman"/>
                <a:cs typeface="Times New Roman"/>
              </a:rPr>
              <a:t> nyår 1966: 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“1967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kommer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att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bli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ett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år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av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all-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omfattande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klasskamp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hela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landet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… Den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stora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proletära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kulturrevolutionen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måste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härnäst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avancera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från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kontoren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skolorna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och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kulturella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instanserna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till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fabrikerna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och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gruvorna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och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till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landsbygden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så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att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Mao Zedong-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tänkandet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kan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ockupera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imes New Roman"/>
                <a:cs typeface="Times New Roman"/>
              </a:rPr>
              <a:t>samtliga</a:t>
            </a:r>
            <a:r>
              <a:rPr lang="en-GB" sz="2800" dirty="0">
                <a:solidFill>
                  <a:srgbClr val="FFFFFF"/>
                </a:solidFill>
                <a:latin typeface="Times New Roman"/>
                <a:cs typeface="Times New Roman"/>
              </a:rPr>
              <a:t> positioner…”</a:t>
            </a:r>
            <a:endParaRPr lang="sv-SE" altLang="ja-JP" sz="28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sv-SE" sz="28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47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Wuhan2sommar196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>
            <a:fillRect/>
          </a:stretch>
        </p:blipFill>
        <p:spPr>
          <a:xfrm>
            <a:off x="3175" y="-26988"/>
            <a:ext cx="9969500" cy="6858001"/>
          </a:xfrm>
        </p:spPr>
      </p:pic>
    </p:spTree>
    <p:extLst>
      <p:ext uri="{BB962C8B-B14F-4D97-AF65-F5344CB8AC3E}">
        <p14:creationId xmlns:p14="http://schemas.microsoft.com/office/powerpoint/2010/main" val="248930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3" descr="Wuhan8sommar196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0"/>
            <a:ext cx="9864726" cy="6873875"/>
          </a:xfrm>
        </p:spPr>
      </p:pic>
      <p:sp>
        <p:nvSpPr>
          <p:cNvPr id="7" name="textruta 6"/>
          <p:cNvSpPr txBox="1"/>
          <p:nvPr/>
        </p:nvSpPr>
        <p:spPr>
          <a:xfrm>
            <a:off x="4903266" y="582894"/>
            <a:ext cx="4387320" cy="2308324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v-SE" altLang="ja-JP" sz="24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Mao, 1967: ”</a:t>
            </a:r>
            <a:r>
              <a:rPr lang="sv-SE" sz="24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Läget </a:t>
            </a:r>
            <a:r>
              <a:rPr lang="sv-SE" sz="2400" dirty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är inte bara bra, det är utmärkt… och ännu bättre lär det vara om ytterligare några månader!</a:t>
            </a:r>
            <a:r>
              <a:rPr lang="ja-JP" altLang="sv-SE" sz="24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”</a:t>
            </a:r>
            <a:endParaRPr lang="sv-SE" altLang="ja-JP" sz="24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pPr eaLnBrk="1" hangingPunct="1">
              <a:defRPr/>
            </a:pPr>
            <a:endParaRPr lang="sv-SE" sz="2400" dirty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pPr eaLnBrk="1" hangingPunct="1">
              <a:defRPr/>
            </a:pPr>
            <a:endParaRPr lang="sv-SE" sz="2400" dirty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130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3539430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Liu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CN" altLang="en-US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刘少奇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>
                <a:latin typeface="Times New Roman"/>
                <a:ea typeface="Kai"/>
                <a:cs typeface="Times New Roman"/>
              </a:rPr>
              <a:t>l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iú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hàoqí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1898-1969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Deng Xiaoping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邓小平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dèng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iǎopíng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),1904-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1997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1966: Liu och Deng anklagas för att vara ”kapitalistfarare”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走资派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ǒu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zīpài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).  </a:t>
            </a:r>
          </a:p>
          <a:p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Liu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ersätts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Lin Biao </a:t>
            </a:r>
            <a:r>
              <a:rPr lang="en-US" sz="2000" b="0" dirty="0" smtClean="0">
                <a:effectLst/>
                <a:latin typeface="Times New Roman"/>
                <a:ea typeface="Kai"/>
                <a:cs typeface="Times New Roman"/>
              </a:rPr>
              <a:t>林彪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biāo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), 1907-1971</a:t>
            </a:r>
          </a:p>
          <a:p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10" name="Bildobjekt 9" descr="LiuShaoqi_Col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02196"/>
            <a:ext cx="2380818" cy="3109640"/>
          </a:xfrm>
          <a:prstGeom prst="rect">
            <a:avLst/>
          </a:prstGeom>
        </p:spPr>
      </p:pic>
      <p:pic>
        <p:nvPicPr>
          <p:cNvPr id="11" name="Bildobjekt 10" descr="Deng_Xiao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3" y="3445196"/>
            <a:ext cx="2356827" cy="28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4462760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Liu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CN" altLang="en-US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刘少奇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>
                <a:latin typeface="Times New Roman"/>
                <a:ea typeface="Kai"/>
                <a:cs typeface="Times New Roman"/>
              </a:rPr>
              <a:t>l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iú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hàoqí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1898-1969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Deng Xiaoping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邓小平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dèng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iǎopíng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),1904-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1997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1966: Liu och Deng anklagas för att vara ”kapitalistfarare”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走资派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ǒu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zīpài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).  </a:t>
            </a:r>
          </a:p>
          <a:p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Liu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ersätts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Lin Biao </a:t>
            </a:r>
            <a:r>
              <a:rPr lang="en-US" sz="2000" b="0" dirty="0" smtClean="0">
                <a:effectLst/>
                <a:latin typeface="Times New Roman"/>
                <a:ea typeface="Kai"/>
                <a:cs typeface="Times New Roman"/>
              </a:rPr>
              <a:t>林彪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biāo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), 1907-1971</a:t>
            </a:r>
          </a:p>
          <a:p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1967: Liu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Wang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Guangmei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王光美 (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guāngmĕi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), 1921-2006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fänglas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10" name="Bildobjekt 9" descr="LiuShaoqi_Col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02196"/>
            <a:ext cx="2380818" cy="310964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37" b="26924"/>
          <a:stretch/>
        </p:blipFill>
        <p:spPr>
          <a:xfrm>
            <a:off x="854780" y="2047452"/>
            <a:ext cx="2380818" cy="42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286232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tystnas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148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5386090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Liu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CN" altLang="en-US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刘少奇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>
                <a:latin typeface="Times New Roman"/>
                <a:ea typeface="Kai"/>
                <a:cs typeface="Times New Roman"/>
              </a:rPr>
              <a:t>l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iú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hàoqí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1898-1969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Deng Xiaoping </a:t>
            </a:r>
            <a:r>
              <a:rPr lang="sv-SE" sz="22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邓小平</a:t>
            </a:r>
            <a:r>
              <a:rPr lang="sv-SE" sz="22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dèng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iǎopíng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),1904-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1997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1966: Liu och Deng anklagas för att vara ”kapitalistfarare”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走资派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ǒu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zīpài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).  </a:t>
            </a:r>
          </a:p>
          <a:p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Liu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ersätts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Lin Biao </a:t>
            </a:r>
            <a:r>
              <a:rPr lang="en-US" sz="2000" b="0" dirty="0" smtClean="0">
                <a:effectLst/>
                <a:latin typeface="Times New Roman"/>
                <a:ea typeface="Kai"/>
                <a:cs typeface="Times New Roman"/>
              </a:rPr>
              <a:t>林彪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biāo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), 1907-1971</a:t>
            </a:r>
          </a:p>
          <a:p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1967: Liu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Wang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Guangmei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王光美 (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guāngmĕi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), 1921-2006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fänglas</a:t>
            </a:r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1968: Deng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skickas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till Jiangxi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omskolning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via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arbete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10" name="Bildobjekt 9" descr="LiuShaoqi_Colo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02196"/>
            <a:ext cx="2380818" cy="3109640"/>
          </a:xfrm>
          <a:prstGeom prst="rect">
            <a:avLst/>
          </a:prstGeom>
        </p:spPr>
      </p:pic>
      <p:pic>
        <p:nvPicPr>
          <p:cNvPr id="7" name="Bildobjekt 6" descr="Deng_Xiao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3" y="3445196"/>
            <a:ext cx="2356827" cy="28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193899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”Ut på landet-rörelsen” </a:t>
            </a:r>
            <a:r>
              <a:rPr lang="zh-TW" altLang="sv-SE" sz="2000" dirty="0" smtClean="0">
                <a:effectLst/>
                <a:latin typeface="Times New Roman"/>
                <a:ea typeface="Kai"/>
                <a:cs typeface="Times New Roman"/>
              </a:rPr>
              <a:t>上山下乡运动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hàngshān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xiàxiāng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- ”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Priviligerade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 stadsungdomar skickas ut på landsbygden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4" name="Bildobjekt 3" descr="upthemountai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2" y="539989"/>
            <a:ext cx="3679675" cy="53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8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3170099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”Ut på landet-rörelsen” </a:t>
            </a:r>
            <a:r>
              <a:rPr lang="zh-TW" altLang="sv-SE" sz="2000" dirty="0" smtClean="0">
                <a:effectLst/>
                <a:latin typeface="Times New Roman"/>
                <a:ea typeface="Kai"/>
                <a:cs typeface="Times New Roman"/>
              </a:rPr>
              <a:t>上山下乡运动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hàngshān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xiàxiāng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- ”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Priviligerade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 stadsungdomar skickas ut på landsbygden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Liu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Xiaobo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刘晓波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iú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iǎobō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1955- 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Zhang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Yimou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张艺谋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ìmóu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1951-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5" y="876879"/>
            <a:ext cx="3126351" cy="46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9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1631216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1969: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tar över efter Liu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, hamnar i konflikt med Jiang Qing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江青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29324"/>
            <a:ext cx="2380818" cy="3055383"/>
          </a:xfrm>
          <a:prstGeom prst="rect">
            <a:avLst/>
          </a:prstGeom>
        </p:spPr>
      </p:pic>
      <p:pic>
        <p:nvPicPr>
          <p:cNvPr id="2" name="Bildobjekt 1" descr="jiangq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0" y="3316667"/>
            <a:ext cx="2344580" cy="30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255454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1969: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tar över efter Liu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, hamnar i konflikt med Jiang Qing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江青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13 september 1971: ”Lin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-incidenten” – Lin, hans familj och medarbetare omkommer i en flygolycka i Mongoliet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" y="129324"/>
            <a:ext cx="2380818" cy="3055383"/>
          </a:xfrm>
          <a:prstGeom prst="rect">
            <a:avLst/>
          </a:prstGeom>
        </p:spPr>
      </p:pic>
      <p:pic>
        <p:nvPicPr>
          <p:cNvPr id="2" name="Bildobjekt 1" descr="jiangq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0" y="3316667"/>
            <a:ext cx="2344580" cy="30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2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532453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1969: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tar över efter Liu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Shaoqi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, hamnar i konflikt med Jiang Qing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江青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13 september 1971: ”Lin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-incidenten” – Lin, hans familj och medarbetare omkommer i en flygolycka i Mongoliet 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Efter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Biaos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död: Jiang Qings inflytande ökar. 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- Wang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Hongwen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uz-Cyrl-UZ" sz="2000" dirty="0" smtClean="0">
                <a:effectLst/>
                <a:latin typeface="Times New Roman"/>
                <a:ea typeface="Kai"/>
                <a:cs typeface="Times New Roman"/>
              </a:rPr>
              <a:t>王洪文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áng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óngwén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), 1935-1992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- Zhang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Chunqiao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张春桥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hūnqiáo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), 1917-2005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- Yao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Wenyuan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uz-Cyrl-UZ" sz="2000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áo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ényuán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4" name="Bildobjekt 3" descr="gangof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2" y="668444"/>
            <a:ext cx="3396592" cy="48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6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440120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8 ”mönsteroperor”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样板戏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yàngbǎnxì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The Legend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of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the Red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Lantern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红灯记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   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Shajiabang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沙家浜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    </a:t>
            </a:r>
            <a:b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Taking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Tiger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Mountain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by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Strategy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智取威虎山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/>
            </a:r>
            <a:b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Raid on the White Tiger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Regiment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奇袭白虎团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  </a:t>
            </a:r>
            <a:b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Ode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of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the Dragon River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龙江颂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   </a:t>
            </a:r>
            <a:b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On the Dock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海港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Red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Detachment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of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Women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红色娘子军</a:t>
            </a:r>
            <a:endParaRPr lang="sv-SE" altLang="zh-TW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The White-</a:t>
            </a:r>
            <a:r>
              <a:rPr lang="sv-SE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Haired</a:t>
            </a:r>
            <a:r>
              <a:rPr lang="sv-SE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Girl </a:t>
            </a:r>
            <a:r>
              <a:rPr lang="uz-Cyrl-UZ" sz="2000" dirty="0" smtClean="0">
                <a:latin typeface="Times New Roman"/>
                <a:ea typeface="Kai"/>
                <a:cs typeface="Times New Roman"/>
              </a:rPr>
              <a:t>白毛女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7" y="668444"/>
            <a:ext cx="3379982" cy="48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962" y="80588"/>
            <a:ext cx="10063163" cy="6702066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5028327" y="3459138"/>
            <a:ext cx="3864312" cy="1631216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1972: Den amerikanske presidenten Richard Nixon besöker Kina, initierat av Zhou Enlais möten med Henry Kissinger  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412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7" y="31103"/>
            <a:ext cx="9256262" cy="716968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028327" y="3459138"/>
            <a:ext cx="3864312" cy="224676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1972: Den amerikanske presidenten Richard Nixon besöker Kina, initierat av Zhou Enlais möten med Henry Kissinger  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Nixon: ”En vecka som förändrade världen”</a:t>
            </a:r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732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07" y="31103"/>
            <a:ext cx="9256262" cy="716968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028327" y="3459138"/>
            <a:ext cx="3864312" cy="31700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1972: Den amerikanske presidenten Richard Nixon besöker Kina, initierat av Zhou Enlais möten med Henry Kissinger  </a:t>
            </a: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Nixon: ”En vecka som förändrade världen”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Shanghai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Communiqué</a:t>
            </a:r>
            <a:r>
              <a:rPr lang="sv-SE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/>
            </a:r>
            <a:br>
              <a:rPr lang="sv-SE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Ett lands-policyn </a:t>
            </a:r>
            <a:r>
              <a:rPr lang="zh-TW" altLang="en-US" sz="2000" dirty="0">
                <a:latin typeface="Times New Roman"/>
                <a:ea typeface="Kai"/>
                <a:cs typeface="Times New Roman"/>
              </a:rPr>
              <a:t>一个中国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政策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>
                <a:latin typeface="Times New Roman"/>
                <a:ea typeface="Kai"/>
                <a:cs typeface="Times New Roman"/>
              </a:rPr>
              <a:t>yī gè 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zhōngguó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zhèngcè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53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347787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47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2246769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Kampanjen för att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kritsera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och Konfucius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批林批孔运动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1973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Maoistisk historietolkning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Utmåla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som kontrarevolutionär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Indirekt attack på Zhou Enlai</a:t>
            </a:r>
          </a:p>
          <a:p>
            <a:pPr marL="342900" indent="-342900">
              <a:buFont typeface="Arial"/>
              <a:buChar char="•"/>
            </a:pP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9" y="536484"/>
            <a:ext cx="3650219" cy="53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3170099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Kampanjen för att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kritsera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och Konfucius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批林批孔运动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1973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Maoistisk historietolkning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Utmåla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som kontrarevolutionär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Indirekt attack på Zhou Enlai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1973: Deng Xiaoping återvänder till politiken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9" y="536484"/>
            <a:ext cx="3650219" cy="53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440120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Kampanjen för att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kritsera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och Konfucius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批林批孔运动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1973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Maoistisk historietolkning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Utmåla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som kontrarevolutionär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Indirekt attack på Zhou Enlai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1973: Deng Xiaoping återvänder till politiken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1976: Zhou Enlai dör, Hua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Guofeng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), 1921-2008,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blir premiärminister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9" y="863783"/>
            <a:ext cx="3650219" cy="466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4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1" descr="The-Inception-of-the-Great-Proletarian-Cultural-Revolution.jpg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4176"/>
          <a:stretch>
            <a:fillRect/>
          </a:stretch>
        </p:blipFill>
        <p:spPr>
          <a:xfrm>
            <a:off x="-116786" y="-17463"/>
            <a:ext cx="976788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057"/>
                  </a:srgbClr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4072935" y="160592"/>
            <a:ext cx="4802836" cy="532453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Kampanjen för att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kritsera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och Konfucius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批林批孔运动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ín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pī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ǒng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yùndòng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), 1973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Maoistisk historietolkning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Utmåla Lin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Biao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som kontrarevolutionär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Indirekt attack på Zhou Enlai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1973: Deng Xiaoping återvänder till politiken</a:t>
            </a: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1976: Zhou Enlai dör, Hua </a:t>
            </a:r>
            <a:r>
              <a:rPr lang="sv-SE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Guofeng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), 1921-2008, </a:t>
            </a:r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blir ny premiärminister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5 april 1976: Tiananmen-incidenten </a:t>
            </a:r>
            <a:r>
              <a:rPr lang="uz-Cyrl-UZ" sz="2000" dirty="0" smtClean="0">
                <a:effectLst/>
                <a:latin typeface="Times New Roman"/>
                <a:ea typeface="Kai"/>
                <a:cs typeface="Times New Roman"/>
              </a:rPr>
              <a:t>四五天安门事件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ì-wǔ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t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iān'ānmén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hìjiàn</a:t>
            </a:r>
            <a:r>
              <a:rPr lang="sv-SE" sz="200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09" t="1368" r="23709" b="-1368"/>
          <a:stretch/>
        </p:blipFill>
        <p:spPr>
          <a:xfrm>
            <a:off x="-810123" y="899600"/>
            <a:ext cx="4713727" cy="40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5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Mao-Zedong-Leichna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3818"/>
          <a:stretch>
            <a:fillRect/>
          </a:stretch>
        </p:blipFill>
        <p:spPr>
          <a:xfrm>
            <a:off x="0" y="-26988"/>
            <a:ext cx="10044113" cy="6958013"/>
          </a:xfrm>
        </p:spPr>
      </p:pic>
      <p:sp>
        <p:nvSpPr>
          <p:cNvPr id="10" name="textruta 2"/>
          <p:cNvSpPr txBox="1">
            <a:spLocks noChangeArrowheads="1"/>
          </p:cNvSpPr>
          <p:nvPr/>
        </p:nvSpPr>
        <p:spPr bwMode="auto">
          <a:xfrm>
            <a:off x="337834" y="41275"/>
            <a:ext cx="3455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v-SE" sz="3200" dirty="0">
                <a:solidFill>
                  <a:srgbClr val="FFFFFF"/>
                </a:solidFill>
                <a:latin typeface="Times New Roman"/>
                <a:cs typeface="Times New Roman"/>
              </a:rPr>
              <a:t>9 september 1976</a:t>
            </a:r>
          </a:p>
        </p:txBody>
      </p:sp>
    </p:spTree>
    <p:extLst>
      <p:ext uri="{BB962C8B-B14F-4D97-AF65-F5344CB8AC3E}">
        <p14:creationId xmlns:p14="http://schemas.microsoft.com/office/powerpoint/2010/main" val="219117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pic>
        <p:nvPicPr>
          <p:cNvPr id="7" name="Bildobjekt 6" descr="LeiFeng.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6414"/>
            <a:ext cx="3361872" cy="505409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072935" y="160592"/>
            <a:ext cx="4802836" cy="378565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rgbClr val="FFFFFF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rgbClr val="FFFFFF"/>
                </a:solidFill>
                <a:latin typeface="Times New Roman"/>
                <a:ea typeface="Kai"/>
                <a:cs typeface="Times New Roman"/>
              </a:rPr>
              <a:t>), 1940-1962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  <a:p>
            <a:endParaRPr lang="en-US" sz="2000" dirty="0" smtClean="0">
              <a:solidFill>
                <a:srgbClr val="FFFFFF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14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eifeng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5" y="29198"/>
            <a:ext cx="4717831" cy="6858000"/>
          </a:xfrm>
          <a:prstGeom prst="rect">
            <a:avLst/>
          </a:prstGeom>
        </p:spPr>
      </p:pic>
      <p:pic>
        <p:nvPicPr>
          <p:cNvPr id="8" name="Bildobjekt 7" descr="leifen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6" y="14599"/>
            <a:ext cx="4706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3785652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1940-1962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371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4401205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1940-1962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Sino-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sovjetiska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splittringen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runt 1960,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som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följd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Chrusjtjovs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“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avstalinisering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605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1" descr="Long-Live-the-Great-Proletarian-Cultural-R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>
          <a:xfrm>
            <a:off x="-90488" y="0"/>
            <a:ext cx="1006316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072935" y="160592"/>
            <a:ext cx="4802836" cy="5016758"/>
          </a:xfrm>
          <a:prstGeom prst="rect">
            <a:avLst/>
          </a:prstGeom>
          <a:solidFill>
            <a:srgbClr val="800000">
              <a:alpha val="75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Den stora proletära kulturevolutionen</a:t>
            </a:r>
          </a:p>
          <a:p>
            <a:r>
              <a:rPr lang="zh-TW" altLang="en-US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无产阶级文化大革命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úchǎn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jiējí</a:t>
            </a:r>
            <a:r>
              <a:rPr lang="en-US" sz="2000" i="1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 wénhuà </a:t>
            </a:r>
            <a:r>
              <a:rPr lang="en-US" sz="2000" i="1" dirty="0" err="1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dàgémìng</a:t>
            </a:r>
            <a:r>
              <a:rPr lang="en-US" altLang="zh-TW" sz="2000" dirty="0" smtClean="0">
                <a:solidFill>
                  <a:schemeClr val="bg1"/>
                </a:solidFill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1966-1969/71/76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Bakgrund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Lushankonferensen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1959,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Maos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tystnas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100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blommor-kampanjen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skapar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rädsla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kritik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från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kulturarbetare</a:t>
            </a:r>
            <a:endParaRPr lang="en-US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Lei Feng </a:t>
            </a:r>
            <a:r>
              <a:rPr lang="zh-TW" alt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雷锋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l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éi</a:t>
            </a:r>
            <a:r>
              <a:rPr lang="en-US" sz="2000" i="1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fēng</a:t>
            </a:r>
            <a:r>
              <a:rPr lang="en-US" altLang="zh-TW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), 1940-1962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Sino-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sovjetiska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splittringen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runt 1960,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som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följd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Chrusjtjovs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“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avstalinisering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” –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dvs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reformerna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efter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Stalins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död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avspänningspolitiken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gentemot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Kai"/>
                <a:cs typeface="Times New Roman"/>
              </a:rPr>
              <a:t> USA</a:t>
            </a:r>
            <a:endParaRPr lang="sv-SE" sz="2000" dirty="0" smtClean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  <a:p>
            <a:endParaRPr lang="sv-SE" sz="2000" dirty="0">
              <a:solidFill>
                <a:schemeClr val="bg1"/>
              </a:solidFill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1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2213</Words>
  <Application>Microsoft Macintosh PowerPoint</Application>
  <PresentationFormat>Bildspel på skärmen (4:3)</PresentationFormat>
  <Paragraphs>289</Paragraphs>
  <Slides>44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45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Krossa ”de fyra gamla”!!!</vt:lpstr>
      <vt:lpstr>”Den stora proletära kulturrevolutionen”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Lund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Rebecka Eriksson</dc:creator>
  <cp:lastModifiedBy>Rebecka Eriksson</cp:lastModifiedBy>
  <cp:revision>496</cp:revision>
  <dcterms:created xsi:type="dcterms:W3CDTF">2014-05-01T12:36:10Z</dcterms:created>
  <dcterms:modified xsi:type="dcterms:W3CDTF">2014-05-20T13:26:18Z</dcterms:modified>
</cp:coreProperties>
</file>