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5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57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07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29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24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69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41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6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41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3164-EE30-094B-B448-D94BB888BE39}" type="datetimeFigureOut">
              <a:rPr lang="sv-SE" smtClean="0"/>
              <a:t>3/27/14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C4F6-AA52-6F49-BAB2-238040BBF4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7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512px-National_Emblem_of_the_People's_Republic_of_Chin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6" y="438427"/>
            <a:ext cx="5006934" cy="542743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cs typeface="Times New Roman"/>
              </a:rPr>
              <a:t>Kinesiska kommunistpartiet (KKP)</a:t>
            </a:r>
          </a:p>
          <a:p>
            <a:r>
              <a:rPr lang="zh-TW" altLang="en-US" sz="2000" dirty="0" smtClean="0">
                <a:latin typeface="Kai"/>
                <a:ea typeface="Kai"/>
                <a:cs typeface="Kai"/>
              </a:rPr>
              <a:t>中国共产党</a:t>
            </a:r>
            <a:r>
              <a:rPr lang="en-US" altLang="zh-TW" sz="2000" dirty="0" smtClean="0">
                <a:latin typeface="Kai"/>
                <a:ea typeface="Kai"/>
                <a:cs typeface="Kai"/>
              </a:rPr>
              <a:t> </a:t>
            </a:r>
          </a:p>
          <a:p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sz="2000" dirty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hōngguó </a:t>
            </a:r>
            <a:r>
              <a:rPr lang="en-US" sz="2000" dirty="0" err="1">
                <a:latin typeface="Times New Roman"/>
                <a:cs typeface="Times New Roman"/>
              </a:rPr>
              <a:t>g</a:t>
            </a:r>
            <a:r>
              <a:rPr lang="en-US" sz="2000" dirty="0" err="1" smtClean="0">
                <a:latin typeface="Times New Roman"/>
                <a:cs typeface="Times New Roman"/>
              </a:rPr>
              <a:t>òngchǎndǎng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Grundas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1921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900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" y="-40457"/>
            <a:ext cx="9143999" cy="697219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82385" y="2157079"/>
            <a:ext cx="2962637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Långa marschen </a:t>
            </a:r>
            <a:r>
              <a:rPr lang="zh-TW" altLang="en-US" dirty="0" smtClean="0">
                <a:effectLst/>
                <a:latin typeface="Times New Roman"/>
                <a:ea typeface="Kai"/>
                <a:cs typeface="Times New Roman"/>
              </a:rPr>
              <a:t>长征</a:t>
            </a:r>
            <a:r>
              <a:rPr lang="en-US" altLang="zh-TW" dirty="0" smtClean="0">
                <a:effectLst/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c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hángzhēng</a:t>
            </a:r>
            <a:r>
              <a:rPr lang="en-US" altLang="zh-TW" dirty="0" smtClean="0">
                <a:effectLst/>
                <a:latin typeface="Times New Roman"/>
                <a:ea typeface="Kai"/>
                <a:cs typeface="Times New Roman"/>
              </a:rPr>
              <a:t>)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1934: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Nationalisterna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och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Chiang Kai-shek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når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fram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till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Ruijin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en-US" dirty="0" err="1" smtClean="0">
                <a:latin typeface="Times New Roman"/>
                <a:ea typeface="Kai"/>
                <a:cs typeface="Times New Roman"/>
              </a:rPr>
              <a:t>Juni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1934: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första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förflyttningarna</a:t>
            </a:r>
            <a:endParaRPr lang="en-US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ea typeface="Kai"/>
              <a:cs typeface="Times New Roman"/>
            </a:endParaRPr>
          </a:p>
          <a:p>
            <a:r>
              <a:rPr lang="en-US" dirty="0" err="1" smtClean="0">
                <a:latin typeface="Times New Roman"/>
                <a:ea typeface="Kai"/>
                <a:cs typeface="Times New Roman"/>
              </a:rPr>
              <a:t>Januari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1935: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Zunyikonferensen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遵义会议</a:t>
            </a:r>
            <a:r>
              <a:rPr lang="en-US" baseline="30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zūnyì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huìyì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)</a:t>
            </a:r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endParaRPr lang="sv-SE" dirty="0">
              <a:latin typeface="Times New Roman"/>
              <a:ea typeface="Ka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34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028" y="13430"/>
            <a:ext cx="5235171" cy="684457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ea typeface="Kai"/>
                <a:cs typeface="Times New Roman"/>
              </a:rPr>
              <a:t>Januari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1935: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Zunyikonferensen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遵义会议</a:t>
            </a:r>
            <a:r>
              <a:rPr lang="en-US" baseline="30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zūnyì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huìyì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i="1" dirty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Zhou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Enlai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周恩来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 smtClean="0">
                <a:latin typeface="Times New Roman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cs typeface="Times New Roman"/>
              </a:rPr>
              <a:t>hōu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ē</a:t>
            </a:r>
            <a:r>
              <a:rPr lang="en-US" i="1" dirty="0" err="1" smtClean="0">
                <a:latin typeface="Times New Roman"/>
                <a:cs typeface="Times New Roman"/>
              </a:rPr>
              <a:t>nlái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1898-1976</a:t>
            </a:r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Bo Gu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博古 (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ó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ǔ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), 1907-1946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Otto Braun (Li De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李德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1900-1974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6:e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politbyrån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212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ea typeface="Kai"/>
                <a:cs typeface="Times New Roman"/>
              </a:rPr>
              <a:t>Januari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1935: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Zunyikonferensen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遵义会议</a:t>
            </a:r>
            <a:r>
              <a:rPr lang="en-US" baseline="30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zūnyì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huìyì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i="1" dirty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Zhou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Enlai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周恩来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 smtClean="0">
                <a:latin typeface="Times New Roman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cs typeface="Times New Roman"/>
              </a:rPr>
              <a:t>hōu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ē</a:t>
            </a:r>
            <a:r>
              <a:rPr lang="en-US" i="1" dirty="0" err="1" smtClean="0">
                <a:latin typeface="Times New Roman"/>
                <a:cs typeface="Times New Roman"/>
              </a:rPr>
              <a:t>nlái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1898-1976</a:t>
            </a:r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Bo Gu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博古 (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ó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ǔ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), 1907-1946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Otto Braun (Li De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李德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1900-1974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6:e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politbyrån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De 28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Bolsjevikerna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  <p:pic>
        <p:nvPicPr>
          <p:cNvPr id="2" name="Bildobjekt 1" descr="CCP-WangM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419" cy="2255343"/>
          </a:xfrm>
          <a:prstGeom prst="rect">
            <a:avLst/>
          </a:prstGeom>
        </p:spPr>
      </p:pic>
      <p:pic>
        <p:nvPicPr>
          <p:cNvPr id="3" name="Bildobjekt 2" descr="Chin_Banx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9" y="0"/>
            <a:ext cx="1725032" cy="2255343"/>
          </a:xfrm>
          <a:prstGeom prst="rect">
            <a:avLst/>
          </a:prstGeom>
        </p:spPr>
      </p:pic>
      <p:pic>
        <p:nvPicPr>
          <p:cNvPr id="6" name="Bildobjekt 5" descr="Shen_Zem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1" y="0"/>
            <a:ext cx="1735368" cy="2255344"/>
          </a:xfrm>
          <a:prstGeom prst="rect">
            <a:avLst/>
          </a:prstGeom>
        </p:spPr>
      </p:pic>
      <p:pic>
        <p:nvPicPr>
          <p:cNvPr id="7" name="Bildobjekt 6" descr="Wang_Jiaxian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0"/>
          <a:stretch/>
        </p:blipFill>
        <p:spPr>
          <a:xfrm>
            <a:off x="-14288" y="2028574"/>
            <a:ext cx="1677600" cy="2401066"/>
          </a:xfrm>
          <a:prstGeom prst="rect">
            <a:avLst/>
          </a:prstGeom>
        </p:spPr>
      </p:pic>
      <p:pic>
        <p:nvPicPr>
          <p:cNvPr id="8" name="Bildobjekt 7" descr="Xia_X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44" y="2028574"/>
            <a:ext cx="1733707" cy="2401066"/>
          </a:xfrm>
          <a:prstGeom prst="rect">
            <a:avLst/>
          </a:prstGeom>
        </p:spPr>
      </p:pic>
      <p:pic>
        <p:nvPicPr>
          <p:cNvPr id="9" name="Bildobjekt 8" descr="Yang_Shangku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-10066"/>
          <a:stretch/>
        </p:blipFill>
        <p:spPr>
          <a:xfrm>
            <a:off x="3386880" y="2028574"/>
            <a:ext cx="1801926" cy="2401066"/>
          </a:xfrm>
          <a:prstGeom prst="rect">
            <a:avLst/>
          </a:prstGeom>
        </p:spPr>
      </p:pic>
      <p:pic>
        <p:nvPicPr>
          <p:cNvPr id="10" name="Bildobjekt 9" descr="Zhang_Wentian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9" y="4414522"/>
            <a:ext cx="1940524" cy="2788109"/>
          </a:xfrm>
          <a:prstGeom prst="rect">
            <a:avLst/>
          </a:prstGeom>
        </p:spPr>
      </p:pic>
      <p:pic>
        <p:nvPicPr>
          <p:cNvPr id="11" name="Bildobjekt 10" descr="王明夫人孟庆树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5" b="-84127"/>
          <a:stretch/>
        </p:blipFill>
        <p:spPr>
          <a:xfrm>
            <a:off x="2634459" y="4414522"/>
            <a:ext cx="2369699" cy="79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5558" r="17" b="44070"/>
          <a:stretch/>
        </p:blipFill>
        <p:spPr>
          <a:xfrm>
            <a:off x="0" y="-5832688"/>
            <a:ext cx="4989698" cy="127769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ea typeface="Kai"/>
                <a:cs typeface="Times New Roman"/>
              </a:rPr>
              <a:t>Januari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1935: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Zunyikonferensen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遵义会议</a:t>
            </a:r>
            <a:r>
              <a:rPr lang="en-US" baseline="30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zūnyì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huìyì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i="1" dirty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Zhou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Enlai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周恩来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hōu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ēnlái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1898-1976</a:t>
            </a:r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Bo Gu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博古 (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ó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ǔ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), 1907-1946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Otto Braun (Li De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李德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1900-1974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6:e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politbyrån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De 28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Bolsjevikerna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He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Zizhen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贺子珍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h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è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ǐzhēn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, 1909-1984 </a:t>
            </a:r>
            <a:endParaRPr lang="en-US" dirty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15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ea typeface="Kai"/>
                <a:cs typeface="Times New Roman"/>
              </a:rPr>
              <a:t>Januari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1935: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Zunyikonferensen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遵义会议</a:t>
            </a:r>
            <a:r>
              <a:rPr lang="en-US" baseline="30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zūnyì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huìyì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i="1" dirty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Zhou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Enlai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周恩来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hōu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ēnlái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1898-1976</a:t>
            </a:r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Bo Gu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博古 (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ó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ǔ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), 1907-1946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Otto Braun (Li De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李德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1900-1974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6:e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politbyrån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De 28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Bolsjevikerna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en-US" dirty="0" smtClean="0">
              <a:latin typeface="Times New Roman"/>
              <a:ea typeface="Kai"/>
              <a:cs typeface="Times New Roman"/>
            </a:endParaRP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He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Zizhen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贺子珍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h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è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ǐzhēn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, 1909-1984 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1935 Mao når fram till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Yan’an</a:t>
            </a:r>
            <a:r>
              <a:rPr lang="sv-SE" dirty="0">
                <a:latin typeface="Times New Roman"/>
                <a:ea typeface="Kai"/>
                <a:cs typeface="Times New Roman"/>
              </a:rPr>
              <a:t> </a:t>
            </a:r>
            <a:endParaRPr lang="en-US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09" t="-3656" r="49074" b="5004"/>
          <a:stretch/>
        </p:blipFill>
        <p:spPr>
          <a:xfrm>
            <a:off x="-6472816" y="-950400"/>
            <a:ext cx="11487600" cy="78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1931: Japan invaderar Manchuriet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1932: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Puyi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blir kejsare i den japanska lydstaten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Manchukuo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ja-JP" altLang="en-US" dirty="0" smtClean="0">
                <a:latin typeface="Times New Roman"/>
                <a:ea typeface="Kai"/>
                <a:cs typeface="Times New Roman"/>
              </a:rPr>
              <a:t>満州国</a:t>
            </a:r>
            <a:r>
              <a:rPr lang="en-US" altLang="ja-JP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ja-JP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ǎnzhōuguó</a:t>
            </a:r>
            <a:r>
              <a:rPr lang="en-US" altLang="ja-JP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39" y="15490"/>
            <a:ext cx="527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4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1931: Japan invaderar Manchuriet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1932: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Puyi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blir kejsare i den japanska lydstaten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Manchukuo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ja-JP" altLang="sv-SE" dirty="0" smtClean="0">
                <a:latin typeface="Times New Roman"/>
                <a:ea typeface="Kai"/>
                <a:cs typeface="Times New Roman"/>
              </a:rPr>
              <a:t>満州国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ja-JP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ǎnzhōuguó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3 “incidenter”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Invasionen av Manchuriet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 smtClean="0">
                <a:latin typeface="Times New Roman"/>
                <a:ea typeface="Kai"/>
                <a:cs typeface="Times New Roman"/>
              </a:rPr>
              <a:t>Mukden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-incidenten/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Liutiaohu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柳条湖事变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iǔtiáohú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18 september 1931 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Marco Polo-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broincidenten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/ 7 juli-incidenten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七七事变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q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īqī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13" y="0"/>
            <a:ext cx="5733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1931: Japan invaderar Manchuriet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1932: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Puyi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blir kejsare i den japanska lydstaten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Manchukuo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ja-JP" altLang="sv-SE" dirty="0" smtClean="0">
                <a:latin typeface="Times New Roman"/>
                <a:ea typeface="Kai"/>
                <a:cs typeface="Times New Roman"/>
              </a:rPr>
              <a:t>満州国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ja-JP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ǎnzhōuguó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3 “incidenter”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Invasionen av Manchuriet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 smtClean="0">
                <a:latin typeface="Times New Roman"/>
                <a:ea typeface="Kai"/>
                <a:cs typeface="Times New Roman"/>
              </a:rPr>
              <a:t>Mukden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-incidenten/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Liutiaohu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柳条湖事变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iǔtiáohú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18 september 1931 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Marco Polo-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broincidenten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/ 7 juli-incidenten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七七事变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q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īqī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Slaget om Shanghai, 13 augusti – 26 november 1937</a:t>
            </a:r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36" y="-196534"/>
            <a:ext cx="5042132" cy="72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1931: Japan invaderar Manchuriet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1932: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Puyi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blir kejsare i den japanska lydstaten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Manchukuo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ja-JP" altLang="sv-SE" dirty="0" smtClean="0">
                <a:latin typeface="Times New Roman"/>
                <a:ea typeface="Kai"/>
                <a:cs typeface="Times New Roman"/>
              </a:rPr>
              <a:t>満州国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ja-JP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ǎnzhōuguó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3 “incidenter”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Invasionen av Manchuriet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 smtClean="0">
                <a:latin typeface="Times New Roman"/>
                <a:ea typeface="Kai"/>
                <a:cs typeface="Times New Roman"/>
              </a:rPr>
              <a:t>Mukden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-incidenten/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Liutiaohu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柳条湖事变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iǔtiáohú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18 september 1931 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Marco Polo-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broincidenten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/ 7 juli-incidenten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七七事变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q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īqī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Slaget om Shanghai, 13 augusti – 26 november 1937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err="1" smtClean="0">
                <a:latin typeface="Times New Roman"/>
                <a:ea typeface="Kai"/>
                <a:cs typeface="Times New Roman"/>
              </a:rPr>
              <a:t>Dadao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-regeringen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上海市大道政府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hànghǎi shì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dàdào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zhèngfǔ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1937–40</a:t>
            </a:r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36" y="-196534"/>
            <a:ext cx="5042132" cy="72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1931: Japan invaderar Manchuriet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1932: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Puyi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blir kejsare i den japanska lydstaten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Manchukuo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ja-JP" altLang="sv-SE" dirty="0" smtClean="0">
                <a:latin typeface="Times New Roman"/>
                <a:ea typeface="Kai"/>
                <a:cs typeface="Times New Roman"/>
              </a:rPr>
              <a:t>満州国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ja-JP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ǎnzhōuguó</a:t>
            </a:r>
            <a:r>
              <a:rPr lang="sv-SE" altLang="ja-JP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3 “incidenter”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Invasionen av Manchuriet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 smtClean="0">
                <a:latin typeface="Times New Roman"/>
                <a:ea typeface="Kai"/>
                <a:cs typeface="Times New Roman"/>
              </a:rPr>
              <a:t>Mukden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-incidenten/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Liutiaohu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柳条湖事变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iǔtiáohú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18 september 1931 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Marco Polo-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broincidenten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/ 7 juli-incidenten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七七事变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q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īqī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shìbiàn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Slaget om Shanghai, 13 augusti – 26 november 1937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err="1" smtClean="0">
                <a:latin typeface="Times New Roman"/>
                <a:ea typeface="Kai"/>
                <a:cs typeface="Times New Roman"/>
              </a:rPr>
              <a:t>Dadao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-regeringen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上海市大道政府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hànghǎi shì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dàdào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zhèngfǔ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1937–40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Su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Xiwen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CN" dirty="0" smtClean="0">
                <a:latin typeface="Times New Roman"/>
                <a:ea typeface="Kai"/>
                <a:cs typeface="Times New Roman"/>
              </a:rPr>
              <a:t>苏锡文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CN" i="1" dirty="0" err="1" smtClean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ū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xīwén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1889-1945</a:t>
            </a:r>
            <a:endParaRPr lang="zh-CN" b="1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36" y="106598"/>
            <a:ext cx="5042132" cy="66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5024676" cy="697174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cs typeface="Times New Roman"/>
              </a:rPr>
              <a:t>Kinesiska kommunistpartiet (KKP)</a:t>
            </a:r>
          </a:p>
          <a:p>
            <a:r>
              <a:rPr lang="zh-TW" altLang="en-US" sz="2000" dirty="0" smtClean="0">
                <a:latin typeface="Kai"/>
                <a:ea typeface="Kai"/>
                <a:cs typeface="Kai"/>
              </a:rPr>
              <a:t>中国共产党</a:t>
            </a:r>
            <a:r>
              <a:rPr lang="en-US" altLang="zh-TW" sz="2000" dirty="0" smtClean="0">
                <a:latin typeface="Kai"/>
                <a:ea typeface="Kai"/>
                <a:cs typeface="Kai"/>
              </a:rPr>
              <a:t> </a:t>
            </a:r>
          </a:p>
          <a:p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sz="2000" dirty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hōngguó </a:t>
            </a:r>
            <a:r>
              <a:rPr lang="en-US" sz="2000" dirty="0" err="1">
                <a:latin typeface="Times New Roman"/>
                <a:cs typeface="Times New Roman"/>
              </a:rPr>
              <a:t>g</a:t>
            </a:r>
            <a:r>
              <a:rPr lang="en-US" sz="2000" dirty="0" err="1" smtClean="0">
                <a:latin typeface="Times New Roman"/>
                <a:cs typeface="Times New Roman"/>
              </a:rPr>
              <a:t>òngchǎndǎng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Grundas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1921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av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Chen Duxiu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och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Li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Dazhao</a:t>
            </a:r>
            <a:endParaRPr lang="en-US" sz="2000" dirty="0" smtClean="0">
              <a:latin typeface="Times New Roman"/>
              <a:ea typeface="Kai"/>
              <a:cs typeface="Times New Roman"/>
            </a:endParaRP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smtClean="0">
                <a:latin typeface="Times New Roman"/>
                <a:ea typeface="Kai"/>
                <a:cs typeface="Times New Roman"/>
              </a:rPr>
              <a:t>Li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Dazhao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李大钊 (</a:t>
            </a:r>
            <a:r>
              <a:rPr lang="en-US" sz="2000" i="1" dirty="0" smtClean="0">
                <a:latin typeface="Times New Roman"/>
                <a:cs typeface="Times New Roman"/>
              </a:rPr>
              <a:t>lǐ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effectLst/>
                <a:latin typeface="Times New Roman"/>
                <a:cs typeface="Times New Roman"/>
              </a:rPr>
              <a:t>dàzhāo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), 1889-1927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69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Slaget om Nanjing 1937-1938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Chiang Kai-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shek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flyttar huvudstaden till Wuhan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武汉</a:t>
            </a:r>
            <a:r>
              <a:rPr lang="sv-SE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altLang="zh-TW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ǔhàn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), senare till Chongqing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重庆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c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hóngqìng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dirty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68" r="48768"/>
          <a:stretch/>
        </p:blipFill>
        <p:spPr>
          <a:xfrm>
            <a:off x="-4626000" y="0"/>
            <a:ext cx="9486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9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Slaget om Nanjing 1937-1938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Chiang Kai-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shek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flyttar huvudstaden till Wuhan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武汉</a:t>
            </a:r>
            <a:r>
              <a:rPr lang="sv-SE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altLang="zh-TW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ǔhàn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), senare till Chongqing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重庆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c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hóngqìng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Tang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Shengzhi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唐生智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t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áng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shēngzhì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1889-1970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" y="-542137"/>
            <a:ext cx="4868351" cy="74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5231622" y="272127"/>
            <a:ext cx="39123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Slaget om Nanjing 1937-1938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Chiang Kai-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shek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flyttar huvudstaden till Wuhan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武汉</a:t>
            </a:r>
            <a:r>
              <a:rPr lang="sv-SE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altLang="zh-TW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ǔhàn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), senare till Chongqing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重庆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c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hóngqìng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Tang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Shengzhi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唐生智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t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áng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shēngzhì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1889-1970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err="1" smtClean="0">
                <a:latin typeface="Times New Roman"/>
                <a:ea typeface="Kai"/>
                <a:cs typeface="Times New Roman"/>
              </a:rPr>
              <a:t>Nanjingmassakern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南京大屠杀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n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ánjīng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d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àtúshā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13 december 1937 – januari 1938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Tokyoprocessen, 3 maj 1946 – 12 november 1948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79" r="48579"/>
          <a:stretch/>
        </p:blipFill>
        <p:spPr>
          <a:xfrm>
            <a:off x="-4795200" y="0"/>
            <a:ext cx="9814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1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6"/>
            <a:ext cx="4993320" cy="734744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cs typeface="Times New Roman"/>
              </a:rPr>
              <a:t>Kinesiska kommunistpartiet (KKP)</a:t>
            </a:r>
          </a:p>
          <a:p>
            <a:r>
              <a:rPr lang="zh-TW" altLang="en-US" sz="2000" dirty="0" smtClean="0">
                <a:latin typeface="Kai"/>
                <a:ea typeface="Kai"/>
                <a:cs typeface="Kai"/>
              </a:rPr>
              <a:t>中国共产党</a:t>
            </a:r>
            <a:r>
              <a:rPr lang="en-US" altLang="zh-TW" sz="2000" dirty="0" smtClean="0">
                <a:latin typeface="Kai"/>
                <a:ea typeface="Kai"/>
                <a:cs typeface="Kai"/>
              </a:rPr>
              <a:t> </a:t>
            </a:r>
          </a:p>
          <a:p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sz="2000" dirty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hōngguó </a:t>
            </a:r>
            <a:r>
              <a:rPr lang="en-US" sz="2000" dirty="0" err="1">
                <a:latin typeface="Times New Roman"/>
                <a:cs typeface="Times New Roman"/>
              </a:rPr>
              <a:t>g</a:t>
            </a:r>
            <a:r>
              <a:rPr lang="en-US" sz="2000" dirty="0" err="1" smtClean="0">
                <a:latin typeface="Times New Roman"/>
                <a:cs typeface="Times New Roman"/>
              </a:rPr>
              <a:t>òngchǎndǎng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Grundas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1921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av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Chen Duxiu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och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Li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Dazhao</a:t>
            </a:r>
            <a:endParaRPr lang="en-US" sz="2000" dirty="0" smtClean="0">
              <a:latin typeface="Times New Roman"/>
              <a:ea typeface="Kai"/>
              <a:cs typeface="Times New Roman"/>
            </a:endParaRP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smtClean="0">
                <a:latin typeface="Times New Roman"/>
                <a:ea typeface="Kai"/>
                <a:cs typeface="Times New Roman"/>
              </a:rPr>
              <a:t>Li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Dazhao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smtClean="0">
                <a:latin typeface="Kai"/>
                <a:ea typeface="Kai"/>
                <a:cs typeface="Kai"/>
              </a:rPr>
              <a:t>李大钊 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lǐ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effectLst/>
                <a:latin typeface="Times New Roman"/>
                <a:cs typeface="Times New Roman"/>
              </a:rPr>
              <a:t>dàzhāo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), 1889-1927</a:t>
            </a:r>
          </a:p>
          <a:p>
            <a:endParaRPr lang="en-US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Chen Duxiu </a:t>
            </a:r>
            <a:r>
              <a:rPr lang="zh-CN" altLang="en-US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陈独秀</a:t>
            </a:r>
            <a:r>
              <a:rPr lang="en-US" altLang="zh-CN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CN" sz="2000" i="1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c</a:t>
            </a:r>
            <a:r>
              <a:rPr lang="en-US" sz="2000" i="1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hén </a:t>
            </a:r>
            <a:r>
              <a:rPr lang="en-US" sz="2000" i="1" dirty="0" err="1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dúxiù</a:t>
            </a:r>
            <a:r>
              <a:rPr lang="en-US" altLang="zh-CN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), 1879-1942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059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30" y="15118"/>
            <a:ext cx="5126084" cy="683776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cs typeface="Times New Roman"/>
              </a:rPr>
              <a:t>Kinesiska kommunistpartiet (KKP)</a:t>
            </a:r>
          </a:p>
          <a:p>
            <a:r>
              <a:rPr lang="zh-TW" altLang="en-US" sz="2000" dirty="0" smtClean="0">
                <a:latin typeface="Kai"/>
                <a:ea typeface="Kai"/>
                <a:cs typeface="Kai"/>
              </a:rPr>
              <a:t>中国共产党</a:t>
            </a:r>
            <a:r>
              <a:rPr lang="en-US" altLang="zh-TW" sz="2000" dirty="0" smtClean="0">
                <a:latin typeface="Kai"/>
                <a:ea typeface="Kai"/>
                <a:cs typeface="Kai"/>
              </a:rPr>
              <a:t> </a:t>
            </a:r>
          </a:p>
          <a:p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sz="2000" dirty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hōngguó </a:t>
            </a:r>
            <a:r>
              <a:rPr lang="en-US" sz="2000" dirty="0" err="1">
                <a:latin typeface="Times New Roman"/>
                <a:cs typeface="Times New Roman"/>
              </a:rPr>
              <a:t>g</a:t>
            </a:r>
            <a:r>
              <a:rPr lang="en-US" sz="2000" dirty="0" err="1" smtClean="0">
                <a:latin typeface="Times New Roman"/>
                <a:cs typeface="Times New Roman"/>
              </a:rPr>
              <a:t>òngchǎndǎng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Grundas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1921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av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Chen Duxiu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och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Li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Dazhao</a:t>
            </a:r>
            <a:endParaRPr lang="en-US" sz="2000" dirty="0" smtClean="0">
              <a:latin typeface="Times New Roman"/>
              <a:ea typeface="Kai"/>
              <a:cs typeface="Times New Roman"/>
            </a:endParaRP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smtClean="0">
                <a:latin typeface="Times New Roman"/>
                <a:ea typeface="Kai"/>
                <a:cs typeface="Times New Roman"/>
              </a:rPr>
              <a:t>Li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Dazhao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smtClean="0">
                <a:latin typeface="Kai"/>
                <a:ea typeface="Kai"/>
                <a:cs typeface="Kai"/>
              </a:rPr>
              <a:t>李大钊 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lǐ</a:t>
            </a:r>
            <a:r>
              <a:rPr lang="en-US" sz="2000" i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effectLst/>
                <a:latin typeface="Times New Roman"/>
                <a:cs typeface="Times New Roman"/>
              </a:rPr>
              <a:t>dàzhāo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), 1889-1927</a:t>
            </a:r>
          </a:p>
          <a:p>
            <a:endParaRPr lang="en-US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Chen Duxiu </a:t>
            </a:r>
            <a:r>
              <a:rPr lang="zh-CN" altLang="en-US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陈独秀</a:t>
            </a:r>
            <a:r>
              <a:rPr lang="en-US" altLang="zh-CN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CN" sz="2000" i="1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c</a:t>
            </a:r>
            <a:r>
              <a:rPr lang="en-US" sz="2000" i="1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hén </a:t>
            </a:r>
            <a:r>
              <a:rPr lang="en-US" sz="2000" i="1" dirty="0" err="1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dúxiù</a:t>
            </a:r>
            <a:r>
              <a:rPr lang="en-US" altLang="zh-CN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), 1879-1942</a:t>
            </a:r>
          </a:p>
          <a:p>
            <a:endParaRPr lang="en-US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en-US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Mao Zedong 毛泽东 (</a:t>
            </a:r>
            <a:r>
              <a:rPr lang="en-US" sz="2000" i="1" dirty="0" err="1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áo</a:t>
            </a:r>
            <a:r>
              <a:rPr lang="en-US" sz="2000" i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zédōng</a:t>
            </a:r>
            <a:r>
              <a:rPr lang="en-US" sz="2000" dirty="0" smtClean="0">
                <a:solidFill>
                  <a:srgbClr val="404040"/>
                </a:solidFill>
                <a:latin typeface="Times New Roman"/>
                <a:ea typeface="Kai"/>
                <a:cs typeface="Times New Roman"/>
              </a:rPr>
              <a:t>), 1893-1976</a:t>
            </a:r>
          </a:p>
          <a:p>
            <a:endParaRPr lang="en-US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Konflikt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mellan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Mao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och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Chen 1925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ledde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till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slutet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på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deras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politiska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sammarbete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090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25" y="-22469"/>
            <a:ext cx="5302179" cy="693149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Röda arm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én – föregångare till Folkets befrielsearmé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中国人民解放军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>
                <a:latin typeface="Times New Roman"/>
                <a:ea typeface="Kai"/>
                <a:cs typeface="Times New Roman"/>
              </a:rPr>
              <a:t>z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hōngguó 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r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énmín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j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iěfàngjūn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  <a:p>
            <a:r>
              <a:rPr lang="sv-SE" dirty="0" smtClean="0">
                <a:latin typeface="Times New Roman"/>
                <a:cs typeface="Times New Roman"/>
              </a:rPr>
              <a:t>Zhu De </a:t>
            </a:r>
            <a:r>
              <a:rPr lang="zh-TW" altLang="en-US" dirty="0" smtClean="0">
                <a:latin typeface="Times New Roman"/>
                <a:cs typeface="Times New Roman"/>
              </a:rPr>
              <a:t>朱德</a:t>
            </a:r>
            <a:r>
              <a:rPr lang="en-US" altLang="zh-TW" dirty="0" smtClean="0">
                <a:latin typeface="Times New Roman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cs typeface="Times New Roman"/>
              </a:rPr>
              <a:t>hū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</a:t>
            </a:r>
            <a:r>
              <a:rPr lang="en-US" i="1" dirty="0" err="1" smtClean="0">
                <a:latin typeface="Times New Roman"/>
                <a:cs typeface="Times New Roman"/>
              </a:rPr>
              <a:t>é</a:t>
            </a:r>
            <a:r>
              <a:rPr lang="en-US" altLang="zh-TW" dirty="0" smtClean="0">
                <a:latin typeface="Times New Roman"/>
                <a:cs typeface="Times New Roman"/>
              </a:rPr>
              <a:t>) 1886-1976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12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25" y="-22469"/>
            <a:ext cx="5302179" cy="693149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Röda arm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én – föregångare till Folkets befrielsearmé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中国人民解放军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>
                <a:latin typeface="Times New Roman"/>
                <a:ea typeface="Kai"/>
                <a:cs typeface="Times New Roman"/>
              </a:rPr>
              <a:t>z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hōngguó 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r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énmín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j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iěfàngjūn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  <a:p>
            <a:r>
              <a:rPr lang="sv-SE" dirty="0" smtClean="0">
                <a:latin typeface="Times New Roman"/>
                <a:cs typeface="Times New Roman"/>
              </a:rPr>
              <a:t>Zhu De </a:t>
            </a:r>
            <a:r>
              <a:rPr lang="zh-TW" altLang="en-US" dirty="0" smtClean="0">
                <a:latin typeface="Times New Roman"/>
                <a:cs typeface="Times New Roman"/>
              </a:rPr>
              <a:t>朱德</a:t>
            </a:r>
            <a:r>
              <a:rPr lang="en-US" altLang="zh-TW" dirty="0" smtClean="0">
                <a:latin typeface="Times New Roman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cs typeface="Times New Roman"/>
              </a:rPr>
              <a:t>hū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</a:t>
            </a:r>
            <a:r>
              <a:rPr lang="en-US" i="1" dirty="0" err="1" smtClean="0">
                <a:latin typeface="Times New Roman"/>
                <a:cs typeface="Times New Roman"/>
              </a:rPr>
              <a:t>é</a:t>
            </a:r>
            <a:r>
              <a:rPr lang="en-US" altLang="zh-TW" dirty="0" smtClean="0">
                <a:latin typeface="Times New Roman"/>
                <a:cs typeface="Times New Roman"/>
              </a:rPr>
              <a:t>) 1886-1976</a:t>
            </a:r>
          </a:p>
          <a:p>
            <a:endParaRPr lang="en-US" altLang="zh-TW" dirty="0">
              <a:latin typeface="Times New Roman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Jiangxi-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sovjet</a:t>
            </a:r>
            <a:r>
              <a:rPr lang="en-US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–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Kinesiska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sovjetrepubliken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中华苏维埃共和国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hōnghuá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ūwéi'āi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ònghéguó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1931-1937</a:t>
            </a: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18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90" r="20390"/>
          <a:stretch/>
        </p:blipFill>
        <p:spPr>
          <a:xfrm>
            <a:off x="-4598975" y="-9476"/>
            <a:ext cx="9581191" cy="689845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Röda arm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én – föregångare till Folkets befrielsearmé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中国人民解放军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>
                <a:latin typeface="Times New Roman"/>
                <a:ea typeface="Kai"/>
                <a:cs typeface="Times New Roman"/>
              </a:rPr>
              <a:t>z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hōngguó 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r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énmín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j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iěfàngjūn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  <a:p>
            <a:r>
              <a:rPr lang="sv-SE" dirty="0" smtClean="0">
                <a:latin typeface="Times New Roman"/>
                <a:cs typeface="Times New Roman"/>
              </a:rPr>
              <a:t>Zhu De </a:t>
            </a:r>
            <a:r>
              <a:rPr lang="zh-TW" altLang="en-US" dirty="0" smtClean="0">
                <a:latin typeface="Times New Roman"/>
                <a:cs typeface="Times New Roman"/>
              </a:rPr>
              <a:t>朱德</a:t>
            </a:r>
            <a:r>
              <a:rPr lang="en-US" altLang="zh-TW" dirty="0" smtClean="0">
                <a:latin typeface="Times New Roman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cs typeface="Times New Roman"/>
              </a:rPr>
              <a:t>hū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</a:t>
            </a:r>
            <a:r>
              <a:rPr lang="en-US" i="1" dirty="0" err="1" smtClean="0">
                <a:latin typeface="Times New Roman"/>
                <a:cs typeface="Times New Roman"/>
              </a:rPr>
              <a:t>é</a:t>
            </a:r>
            <a:r>
              <a:rPr lang="en-US" altLang="zh-TW" dirty="0" smtClean="0">
                <a:latin typeface="Times New Roman"/>
                <a:cs typeface="Times New Roman"/>
              </a:rPr>
              <a:t>) 1886-1976</a:t>
            </a:r>
          </a:p>
          <a:p>
            <a:endParaRPr lang="en-US" altLang="zh-TW" dirty="0">
              <a:latin typeface="Times New Roman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Jiangxi-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sovjet</a:t>
            </a:r>
            <a:r>
              <a:rPr lang="en-US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–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Kinesiska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sovjetrepubliken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中华苏维埃共和国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hōnghuá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ūwéi'āi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ònghéguó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1931-1937</a:t>
            </a: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263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" y="-40457"/>
            <a:ext cx="9143999" cy="697219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82385" y="70765"/>
            <a:ext cx="3070192" cy="30162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Långa marschen </a:t>
            </a:r>
            <a:r>
              <a:rPr lang="zh-TW" altLang="en-US" sz="2000" dirty="0" smtClean="0">
                <a:effectLst/>
                <a:latin typeface="Times New Roman"/>
                <a:ea typeface="Kai"/>
                <a:cs typeface="Times New Roman"/>
              </a:rPr>
              <a:t>长征</a:t>
            </a:r>
            <a:r>
              <a:rPr lang="en-US" altLang="zh-TW" sz="2000" dirty="0" smtClean="0">
                <a:effectLst/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c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hángzhēng</a:t>
            </a:r>
            <a:r>
              <a:rPr lang="en-US" altLang="zh-TW" sz="2000" dirty="0" smtClean="0">
                <a:effectLst/>
                <a:latin typeface="Times New Roman"/>
                <a:ea typeface="Kai"/>
                <a:cs typeface="Times New Roman"/>
              </a:rPr>
              <a:t>)</a:t>
            </a:r>
            <a:endParaRPr lang="en-US" altLang="zh-TW" sz="2000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Ganzhou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赣州 (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gànzhōu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)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till </a:t>
            </a:r>
            <a:r>
              <a:rPr lang="en-US" altLang="zh-TW" sz="2000" dirty="0" err="1" smtClean="0">
                <a:latin typeface="Times New Roman"/>
                <a:ea typeface="Kai"/>
                <a:cs typeface="Times New Roman"/>
              </a:rPr>
              <a:t>Yan’an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延安 (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y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án'ān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en-US" altLang="zh-TW" sz="2000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sv-SE" dirty="0" smtClean="0">
                <a:latin typeface="Times New Roman"/>
                <a:cs typeface="Times New Roman"/>
              </a:rPr>
              <a:t> </a:t>
            </a:r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807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15" y="-22469"/>
            <a:ext cx="4904358" cy="693149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31622" y="272127"/>
            <a:ext cx="391237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Långa marschen </a:t>
            </a:r>
            <a:r>
              <a:rPr lang="zh-TW" altLang="en-US" dirty="0" smtClean="0">
                <a:effectLst/>
                <a:latin typeface="Times New Roman"/>
                <a:ea typeface="Kai"/>
                <a:cs typeface="Times New Roman"/>
              </a:rPr>
              <a:t>长征</a:t>
            </a:r>
            <a:r>
              <a:rPr lang="en-US" altLang="zh-TW" dirty="0" smtClean="0">
                <a:effectLst/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c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hángzhēng</a:t>
            </a:r>
            <a:r>
              <a:rPr lang="en-US" altLang="zh-TW" dirty="0" smtClean="0">
                <a:effectLst/>
                <a:latin typeface="Times New Roman"/>
                <a:ea typeface="Kai"/>
                <a:cs typeface="Times New Roman"/>
              </a:rPr>
              <a:t>)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dirty="0" err="1" smtClean="0">
                <a:latin typeface="Times New Roman"/>
                <a:ea typeface="Kai"/>
                <a:cs typeface="Times New Roman"/>
              </a:rPr>
              <a:t>Ganzhou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赣州 (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gànzhōu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till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Yan’an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延安 (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yán'ān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Zhou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Enlai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周恩来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cs typeface="Times New Roman"/>
              </a:rPr>
              <a:t>hōu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ē</a:t>
            </a:r>
            <a:r>
              <a:rPr lang="en-US" i="1" dirty="0" err="1" smtClean="0">
                <a:latin typeface="Times New Roman"/>
                <a:cs typeface="Times New Roman"/>
              </a:rPr>
              <a:t>nlái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1898-1976</a:t>
            </a: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1934: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Nationalisterna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och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Chiang Kai-shek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når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fram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till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Ruijin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altLang="zh-TW" dirty="0">
              <a:latin typeface="Times New Roman"/>
              <a:ea typeface="Kai"/>
              <a:cs typeface="Times New Roman"/>
            </a:endParaRP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13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</TotalTime>
  <Words>1056</Words>
  <Application>Microsoft Macintosh PowerPoint</Application>
  <PresentationFormat>Bildspel på skärmen (4:3)</PresentationFormat>
  <Paragraphs>200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Lund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Rebecka Eriksson</dc:creator>
  <cp:lastModifiedBy>Rebecka Eriksson</cp:lastModifiedBy>
  <cp:revision>87</cp:revision>
  <dcterms:created xsi:type="dcterms:W3CDTF">2014-03-27T16:36:14Z</dcterms:created>
  <dcterms:modified xsi:type="dcterms:W3CDTF">2014-04-01T17:47:02Z</dcterms:modified>
</cp:coreProperties>
</file>