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7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3" r:id="rId3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85B2F-A81F-524E-9A0C-CC0A42E21D26}" type="datetimeFigureOut">
              <a:rPr lang="sv-SE" smtClean="0"/>
              <a:t>4/1/14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FEBD6-5EB1-464A-B615-2D8F50C7CDB3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45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Qing-armé i </a:t>
            </a:r>
            <a:r>
              <a:rPr lang="sv-SE" dirty="0" err="1" smtClean="0"/>
              <a:t>Xiniang</a:t>
            </a:r>
            <a:r>
              <a:rPr lang="sv-SE" dirty="0" smtClean="0"/>
              <a:t> 1828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FEBD6-5EB1-464A-B615-2D8F50C7CDB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470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vanför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ovanför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med vattenstämp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sv-SE" smtClean="0"/>
              <a:t>Klicka här för att ändra format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 med vattenstämpe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 med bild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sv-SE" smtClean="0"/>
              <a:t>Dra bilden till platshållaren eller klicka på ikonen för att lägga till den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nehållsdelar, över-/neder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91F926F-B010-FD46-9AE6-30B26496058A}" type="datetimeFigureOut">
              <a:rPr lang="sv-SE" smtClean="0"/>
              <a:t>4/1/14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1441238-9DCA-E841-B695-3044BE2C6DBC}" type="slidenum">
              <a:rPr lang="sv-SE" smtClean="0"/>
              <a:t>‹Nr.›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 descr="tongz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1134"/>
            <a:ext cx="5233117" cy="881235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-reformerna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872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307" y="-516389"/>
            <a:ext cx="5688965" cy="826853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 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光绪帝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k-SK" i="1" dirty="0">
                <a:latin typeface="Times New Roman"/>
                <a:ea typeface="Kai"/>
                <a:cs typeface="Times New Roman"/>
              </a:rPr>
              <a:t>g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uāngxù dì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), 1871-1908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Li Hongzhang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ja-JP" altLang="en-US" dirty="0" smtClean="0">
                <a:latin typeface="Times New Roman"/>
                <a:ea typeface="Kai"/>
                <a:cs typeface="Times New Roman"/>
              </a:rPr>
              <a:t>李鴻章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ja-JP" i="1" dirty="0" smtClean="0">
                <a:latin typeface="Times New Roman"/>
                <a:ea typeface="Kai"/>
                <a:cs typeface="Times New Roman"/>
              </a:rPr>
              <a:t>l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ǐ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hóngzhāng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), 1823-1901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China Merchant Steamship Navigation Company (1872)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om Ryukyu-öarna</a:t>
            </a:r>
            <a:endParaRPr lang="en-US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Tianjin militärakademi (1885)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med Åttanationsalliansen (1900)</a:t>
            </a:r>
          </a:p>
          <a:p>
            <a:pPr marL="285750" indent="-285750">
              <a:buFont typeface="Arial"/>
              <a:buChar char="•"/>
            </a:pP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884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307" y="-711125"/>
            <a:ext cx="5688965" cy="798806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 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光绪帝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k-SK" i="1" dirty="0">
                <a:latin typeface="Times New Roman"/>
                <a:ea typeface="Kai"/>
                <a:cs typeface="Times New Roman"/>
              </a:rPr>
              <a:t>g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uāngxù dì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), 1871-1908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Li Hongzhang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ja-JP" altLang="en-US" dirty="0" smtClean="0">
                <a:latin typeface="Times New Roman"/>
                <a:ea typeface="Kai"/>
                <a:cs typeface="Times New Roman"/>
              </a:rPr>
              <a:t>李鴻章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ja-JP" i="1" dirty="0" smtClean="0">
                <a:latin typeface="Times New Roman"/>
                <a:ea typeface="Kai"/>
                <a:cs typeface="Times New Roman"/>
              </a:rPr>
              <a:t>l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ǐ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hóngzhāng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), 1823-1901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China Merchant Steamship Navigation Company (1872)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om Ryukyu-öarna</a:t>
            </a:r>
            <a:endParaRPr lang="en-US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Tianjin militärakademi (1885)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med Åttanationsalliansen (1900)</a:t>
            </a:r>
          </a:p>
          <a:p>
            <a:pPr marL="285750" indent="-285750">
              <a:buFont typeface="Arial"/>
              <a:buChar char="•"/>
            </a:pP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20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307" y="-711125"/>
            <a:ext cx="5688965" cy="798806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 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光绪帝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k-SK" i="1" dirty="0">
                <a:latin typeface="Times New Roman"/>
                <a:ea typeface="Kai"/>
                <a:cs typeface="Times New Roman"/>
              </a:rPr>
              <a:t>g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uāngxù dì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), 1871-1908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Li Hongzhang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ja-JP" altLang="en-US" dirty="0" smtClean="0">
                <a:latin typeface="Times New Roman"/>
                <a:ea typeface="Kai"/>
                <a:cs typeface="Times New Roman"/>
              </a:rPr>
              <a:t>李鴻章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ja-JP" i="1" dirty="0" smtClean="0">
                <a:latin typeface="Times New Roman"/>
                <a:ea typeface="Kai"/>
                <a:cs typeface="Times New Roman"/>
              </a:rPr>
              <a:t>l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ǐ 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hóngzhāng</a:t>
            </a:r>
            <a:r>
              <a:rPr lang="en-US" altLang="ja-JP" dirty="0" smtClean="0">
                <a:latin typeface="Times New Roman"/>
                <a:ea typeface="Kai"/>
                <a:cs typeface="Times New Roman"/>
              </a:rPr>
              <a:t>), 1823-1901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China Merchant Steamship Navigation Company (1872)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om Ryukyu-öarna</a:t>
            </a:r>
            <a:endParaRPr lang="en-US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Tianjin militärakademi (1885)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Förhandlade med Åttanationsalliansen (1900)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The Chefoo Convention/Yantai Treaty </a:t>
            </a:r>
            <a:r>
              <a:rPr lang="zh-TW" altLang="en-US" dirty="0" smtClean="0">
                <a:latin typeface="Kai"/>
                <a:ea typeface="Kai"/>
                <a:cs typeface="Kai"/>
              </a:rPr>
              <a:t>烟台条约</a:t>
            </a:r>
            <a:r>
              <a:rPr lang="en-US" altLang="zh-TW" dirty="0" smtClean="0">
                <a:latin typeface="Times New Roman"/>
                <a:cs typeface="Times New Roman"/>
              </a:rPr>
              <a:t> (</a:t>
            </a:r>
            <a:r>
              <a:rPr lang="en-US" i="1" dirty="0" err="1" smtClean="0">
                <a:latin typeface="Times New Roman"/>
                <a:cs typeface="Times New Roman"/>
              </a:rPr>
              <a:t>yāntái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tiáoyuē</a:t>
            </a:r>
            <a:r>
              <a:rPr lang="en-US" altLang="zh-TW" dirty="0" smtClean="0">
                <a:latin typeface="Times New Roman"/>
                <a:cs typeface="Times New Roman"/>
              </a:rPr>
              <a:t>)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sk-SK" dirty="0" smtClean="0">
                <a:latin typeface="Times New Roman"/>
                <a:ea typeface="Kai"/>
                <a:cs typeface="Times New Roman"/>
              </a:rPr>
              <a:t>Sankt Petersburgsfördraget (1881)</a:t>
            </a:r>
          </a:p>
          <a:p>
            <a:pPr marL="285750" indent="-285750">
              <a:buFont typeface="Arial"/>
              <a:buChar char="•"/>
            </a:pP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753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6" y="-71269"/>
            <a:ext cx="9168421" cy="729333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87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50" y="-13957"/>
            <a:ext cx="10366112" cy="763434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238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1" y="25214"/>
            <a:ext cx="5201727" cy="67996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Första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甲午战争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iǎwǔ</a:t>
            </a:r>
            <a:r>
              <a:rPr lang="en-US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 augusti 1894 – 17 april 1895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Kontrollen över Koreahalvön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99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1" y="25214"/>
            <a:ext cx="5201727" cy="67996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3724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Första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甲午战争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iǎwǔ</a:t>
            </a:r>
            <a:r>
              <a:rPr lang="en-US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 augusti 1894 – 17 april 1895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Kontrollen över Koreahalvön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Shimonosekifördraget/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Maguanfördraget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马关条约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m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ǎguān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t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iáoyuē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  <a:endParaRPr lang="sk-SK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73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1" y="25214"/>
            <a:ext cx="5201727" cy="67996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704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 smtClean="0">
                <a:latin typeface="Times New Roman"/>
                <a:ea typeface="Kai"/>
                <a:cs typeface="Times New Roman"/>
              </a:rPr>
              <a:t>Första </a:t>
            </a:r>
            <a:r>
              <a:rPr lang="sv-SE" sz="2000" dirty="0" err="1" smtClean="0">
                <a:latin typeface="Times New Roman"/>
                <a:ea typeface="Kai"/>
                <a:cs typeface="Times New Roman"/>
              </a:rPr>
              <a:t>Sino</a:t>
            </a:r>
            <a:r>
              <a:rPr lang="sv-SE" sz="2000" dirty="0" smtClean="0">
                <a:latin typeface="Times New Roman"/>
                <a:ea typeface="Kai"/>
                <a:cs typeface="Times New Roman"/>
              </a:rPr>
              <a:t>-japanska kriget</a:t>
            </a:r>
            <a:br>
              <a:rPr lang="sv-SE" sz="20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甲午战争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j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iǎwǔ</a:t>
            </a:r>
            <a:r>
              <a:rPr lang="en-US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 smtClean="0">
                <a:effectLst/>
                <a:latin typeface="Times New Roman"/>
                <a:ea typeface="Kai"/>
                <a:cs typeface="Times New Roman"/>
              </a:rPr>
              <a:t>zhànzhēng</a:t>
            </a:r>
            <a:r>
              <a:rPr lang="en-US" altLang="zh-TW" dirty="0" smtClean="0">
                <a:effectLst/>
                <a:latin typeface="Times New Roman"/>
                <a:ea typeface="Kai"/>
                <a:cs typeface="Times New Roman"/>
              </a:rPr>
              <a:t>)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 augusti 1894 – 17 april 1895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Kontrollen över Koreahalvön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Shimonosekifördraget/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Maguanfördraget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马关条约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m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ǎguān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t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iáoyuē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Kina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avstår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från</a:t>
            </a:r>
            <a:r>
              <a:rPr lang="en-US" dirty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anspråk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på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Korea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som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tributstat</a:t>
            </a:r>
            <a:endParaRPr lang="en-US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Kina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avträder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Formosa,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Pescadorerna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och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Liaodonghalvön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till Japan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ea typeface="Kai"/>
                <a:cs typeface="Times New Roman"/>
              </a:rPr>
              <a:t>Kina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åläggs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krigsskadestånd</a:t>
            </a:r>
            <a:endParaRPr lang="en-US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Times New Roman"/>
                <a:ea typeface="Kai"/>
                <a:cs typeface="Times New Roman"/>
              </a:rPr>
              <a:t>Fyra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hamnar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Shashi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, Chongqing, Suzhou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och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Hangzhou)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öppnas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för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japansk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handel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,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bosättning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och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industri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Times New Roman"/>
                <a:ea typeface="Kai"/>
                <a:cs typeface="Times New Roman"/>
              </a:rPr>
              <a:t>Japanska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fartyg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får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rätt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att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ea typeface="Kai"/>
                <a:cs typeface="Times New Roman"/>
              </a:rPr>
              <a:t>navigera</a:t>
            </a:r>
            <a:r>
              <a:rPr lang="en-US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viktiga kinesiska farvatten</a:t>
            </a: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54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-686594"/>
            <a:ext cx="4926108" cy="906325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Guangxus reformer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078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" y="-30324"/>
            <a:ext cx="4554724" cy="71717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Guangxus reformer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Ökad publikation av journaler och politiska pamfletter </a:t>
            </a: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761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3096"/>
            <a:ext cx="5233117" cy="737122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-restorationerna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r>
              <a:rPr lang="sk-SK" dirty="0">
                <a:latin typeface="Times New Roman"/>
                <a:cs typeface="Times New Roman"/>
              </a:rPr>
              <a:t>Änkekejsarinnan Cixi </a:t>
            </a:r>
            <a:r>
              <a:rPr lang="sk-SK" dirty="0">
                <a:latin typeface="Kai"/>
                <a:ea typeface="Kai"/>
                <a:cs typeface="Kai"/>
              </a:rPr>
              <a:t>慈禧太后</a:t>
            </a:r>
            <a:r>
              <a:rPr lang="sk-SK" dirty="0">
                <a:latin typeface="Times New Roman"/>
                <a:cs typeface="Times New Roman"/>
              </a:rPr>
              <a:t> (</a:t>
            </a:r>
            <a:r>
              <a:rPr lang="sk-SK" i="1" dirty="0">
                <a:latin typeface="Times New Roman"/>
                <a:cs typeface="Times New Roman"/>
              </a:rPr>
              <a:t>cíxǐ tàihòu</a:t>
            </a:r>
            <a:r>
              <a:rPr lang="sk-SK" dirty="0">
                <a:latin typeface="Times New Roman"/>
                <a:cs typeface="Times New Roman"/>
              </a:rPr>
              <a:t>), 1835-1908</a:t>
            </a:r>
            <a:r>
              <a:rPr lang="sk-SK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138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5" y="-30324"/>
            <a:ext cx="4554724" cy="71717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Guangxus reformer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Ökad publikation av journaler och politiska pamfletter 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Ti-Yong 体用 (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tǐ yòng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</a:t>
            </a: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39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07" y="0"/>
            <a:ext cx="4757976" cy="681976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461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Guangxus reformer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Ökad publikation av journaler och politiska pamfletter 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Ti-Yong 体用 (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tǐ yòng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</a:t>
            </a: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Zhang Zhidong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张之洞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hīdòng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1837-1909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282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07" y="0"/>
            <a:ext cx="4757976" cy="681976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572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Guangxus reformer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Ökad publikation av journaler och politiska pamfletter 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Ti-Yong 体用 (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tǐ yòng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</a:t>
            </a:r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Zhang Zhidong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张之洞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z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hīdòng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1837-1909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Järnväg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Peking-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Hankou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Gruvindustri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i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Hubei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Betonade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vikten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konfucianska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värderingar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130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56" y="0"/>
            <a:ext cx="4715183" cy="6819765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Kang Youwei 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康有为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</a:p>
          <a:p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k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āng</a:t>
            </a:r>
            <a:r>
              <a:rPr lang="en-US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en-US" i="1" dirty="0" err="1" smtClean="0">
                <a:latin typeface="Times New Roman"/>
                <a:ea typeface="Kai"/>
                <a:cs typeface="Times New Roman"/>
              </a:rPr>
              <a:t>ǒuwéi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), 1858-1927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Konfucianismen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är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inte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utvecklingsfientlig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Inspirerad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av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buddism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endParaRPr lang="en-US" altLang="zh-TW" dirty="0">
              <a:latin typeface="Times New Roman"/>
              <a:ea typeface="Kai"/>
              <a:cs typeface="Times New Roman"/>
            </a:endParaRPr>
          </a:p>
          <a:p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Liang Qichao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梁启超</a:t>
            </a:r>
            <a:r>
              <a:rPr lang="sv-SE" altLang="zh-TW" dirty="0" smtClean="0">
                <a:effectLst/>
                <a:latin typeface="Times New Roman"/>
                <a:ea typeface="Kai"/>
                <a:cs typeface="Times New Roman"/>
              </a:rPr>
              <a:t/>
            </a:r>
            <a:br>
              <a:rPr lang="sv-SE" altLang="zh-TW" dirty="0" smtClean="0">
                <a:effectLst/>
                <a:latin typeface="Times New Roman"/>
                <a:ea typeface="Kai"/>
                <a:cs typeface="Times New Roman"/>
              </a:rPr>
            </a:br>
            <a:r>
              <a:rPr lang="sv-SE" altLang="zh-TW" dirty="0" smtClean="0">
                <a:effectLst/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i="1" dirty="0" err="1" smtClean="0">
                <a:latin typeface="Times New Roman"/>
                <a:ea typeface="Kai"/>
                <a:cs typeface="Times New Roman"/>
              </a:rPr>
              <a:t>l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iáng</a:t>
            </a:r>
            <a:r>
              <a:rPr lang="sv-SE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latin typeface="Times New Roman"/>
                <a:ea typeface="Kai"/>
                <a:cs typeface="Times New Roman"/>
              </a:rPr>
              <a:t>qǐchāo</a:t>
            </a:r>
            <a:r>
              <a:rPr lang="sv-SE" altLang="zh-TW" dirty="0" smtClean="0">
                <a:effectLst/>
                <a:latin typeface="Times New Roman"/>
                <a:ea typeface="Kai"/>
                <a:cs typeface="Times New Roman"/>
              </a:rPr>
              <a:t>), 1873-1929</a:t>
            </a:r>
            <a:endParaRPr lang="en-US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922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-686594"/>
            <a:ext cx="4926108" cy="906325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100-dagars reformen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百日维新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bǎirì</a:t>
            </a:r>
            <a:r>
              <a:rPr lang="sv-SE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wéixīn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11 juni till 21 september 1898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902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-686594"/>
            <a:ext cx="4926108" cy="906325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6524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100-dagars reformen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百日维新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bǎirì</a:t>
            </a:r>
            <a:r>
              <a:rPr lang="sv-SE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wéixīn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11 juni till 21 september 1898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Modernisera utbildningssystemet, med fokus på vetenskap – inte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konfucianska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klassiker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Införa konstitutionell monarki och demokrati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Använda kapitalistiska principer för att stärka ekonomin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Bygga om militären från grunden</a:t>
            </a:r>
          </a:p>
          <a:p>
            <a:pPr marL="285750" indent="-285750">
              <a:buFont typeface="Arial"/>
              <a:buChar char="•"/>
            </a:pPr>
            <a:r>
              <a:rPr lang="sv-SE" dirty="0" smtClean="0">
                <a:latin typeface="Times New Roman"/>
                <a:ea typeface="Kai"/>
                <a:cs typeface="Times New Roman"/>
              </a:rPr>
              <a:t>Industrialisera Kina</a:t>
            </a: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006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143"/>
          <a:stretch/>
        </p:blipFill>
        <p:spPr>
          <a:xfrm>
            <a:off x="-2268102" y="0"/>
            <a:ext cx="7213727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375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100-dagars reformen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百日维新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bǎirì</a:t>
            </a:r>
            <a:r>
              <a:rPr lang="sv-SE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wéixīn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11 juni till 21 september 1898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Cixi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makten,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Guangxu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sätts i husarrest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90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03" y="0"/>
            <a:ext cx="5069599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5416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100-dagars reformen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百日维新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bǎirì</a:t>
            </a:r>
            <a:r>
              <a:rPr lang="sv-SE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wéixīn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11 juni till 21 september 1898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Cixi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makten,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Guangxu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sätts i husarrest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Yuan Shikai </a:t>
            </a:r>
            <a:r>
              <a:rPr lang="zh-TW" altLang="en-US" dirty="0" smtClean="0">
                <a:effectLst/>
                <a:latin typeface="Kai"/>
                <a:ea typeface="Kai"/>
                <a:cs typeface="Kai"/>
              </a:rPr>
              <a:t>袁世凯</a:t>
            </a:r>
            <a:r>
              <a:rPr lang="sv-SE" altLang="zh-TW" dirty="0" smtClean="0">
                <a:effectLst/>
                <a:latin typeface="Kai"/>
                <a:ea typeface="Kai"/>
                <a:cs typeface="Kai"/>
              </a:rPr>
              <a:t/>
            </a:r>
            <a:br>
              <a:rPr lang="sv-SE" altLang="zh-TW" dirty="0" smtClean="0">
                <a:effectLst/>
                <a:latin typeface="Kai"/>
                <a:ea typeface="Kai"/>
                <a:cs typeface="Kai"/>
              </a:rPr>
            </a:br>
            <a:r>
              <a:rPr lang="sv-SE" altLang="zh-TW" dirty="0" smtClean="0">
                <a:effectLst/>
                <a:latin typeface="Times New Roman"/>
                <a:cs typeface="Times New Roman"/>
              </a:rPr>
              <a:t>(</a:t>
            </a:r>
            <a:r>
              <a:rPr lang="sv-SE" altLang="zh-TW" i="1" dirty="0" err="1">
                <a:latin typeface="Times New Roman"/>
                <a:cs typeface="Times New Roman"/>
              </a:rPr>
              <a:t>y</a:t>
            </a:r>
            <a:r>
              <a:rPr lang="sv-SE" i="1" dirty="0" err="1" smtClean="0">
                <a:latin typeface="Times New Roman"/>
                <a:cs typeface="Times New Roman"/>
              </a:rPr>
              <a:t>uán</a:t>
            </a:r>
            <a:r>
              <a:rPr lang="sv-SE" i="1" dirty="0" smtClean="0">
                <a:latin typeface="Times New Roman"/>
                <a:cs typeface="Times New Roman"/>
              </a:rPr>
              <a:t> </a:t>
            </a:r>
            <a:r>
              <a:rPr lang="sv-SE" i="1" dirty="0" err="1">
                <a:latin typeface="Times New Roman"/>
                <a:cs typeface="Times New Roman"/>
              </a:rPr>
              <a:t>s</a:t>
            </a:r>
            <a:r>
              <a:rPr lang="sv-SE" i="1" dirty="0" err="1" smtClean="0">
                <a:latin typeface="Times New Roman"/>
                <a:cs typeface="Times New Roman"/>
              </a:rPr>
              <a:t>hìkǎi</a:t>
            </a:r>
            <a:r>
              <a:rPr lang="sv-SE" altLang="zh-TW" dirty="0" smtClean="0">
                <a:effectLst/>
                <a:latin typeface="Times New Roman"/>
                <a:cs typeface="Times New Roman"/>
              </a:rPr>
              <a:t>) 1859-1916</a:t>
            </a: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988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8"/>
          <a:stretch/>
        </p:blipFill>
        <p:spPr>
          <a:xfrm>
            <a:off x="-2984350" y="-178305"/>
            <a:ext cx="7991997" cy="724663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460835" cy="597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latin typeface="Times New Roman"/>
                <a:ea typeface="Kai"/>
                <a:cs typeface="Times New Roman"/>
              </a:rPr>
              <a:t>Reformrörelsen 1898 (100-dagars reformen)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100-dagars reformen </a:t>
            </a: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百日维新 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bǎirì</a:t>
            </a:r>
            <a:r>
              <a:rPr lang="sv-SE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i="1" dirty="0" err="1" smtClean="0">
                <a:effectLst/>
                <a:latin typeface="Times New Roman"/>
                <a:ea typeface="Kai"/>
                <a:cs typeface="Times New Roman"/>
              </a:rPr>
              <a:t>wéixīn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)</a:t>
            </a:r>
            <a:br>
              <a:rPr lang="sv-SE" dirty="0" smtClean="0">
                <a:latin typeface="Times New Roman"/>
                <a:ea typeface="Kai"/>
                <a:cs typeface="Times New Roman"/>
              </a:rPr>
            </a:br>
            <a:r>
              <a:rPr lang="sv-SE" dirty="0" smtClean="0">
                <a:latin typeface="Times New Roman"/>
                <a:ea typeface="Kai"/>
                <a:cs typeface="Times New Roman"/>
              </a:rPr>
              <a:t>11 juni till 21 september 1898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err="1" smtClean="0">
                <a:latin typeface="Times New Roman"/>
                <a:ea typeface="Kai"/>
                <a:cs typeface="Times New Roman"/>
              </a:rPr>
              <a:t>Cixi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tar makten, </a:t>
            </a:r>
            <a:r>
              <a:rPr lang="sv-SE" dirty="0" err="1" smtClean="0">
                <a:latin typeface="Times New Roman"/>
                <a:ea typeface="Kai"/>
                <a:cs typeface="Times New Roman"/>
              </a:rPr>
              <a:t>Guangxu</a:t>
            </a:r>
            <a:r>
              <a:rPr lang="sv-SE" dirty="0" smtClean="0">
                <a:latin typeface="Times New Roman"/>
                <a:ea typeface="Kai"/>
                <a:cs typeface="Times New Roman"/>
              </a:rPr>
              <a:t> sätts i husarrest</a:t>
            </a: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r>
              <a:rPr lang="sv-SE" dirty="0" smtClean="0">
                <a:latin typeface="Times New Roman"/>
                <a:ea typeface="Kai"/>
                <a:cs typeface="Times New Roman"/>
              </a:rPr>
              <a:t>Yuan Shikai </a:t>
            </a:r>
            <a:r>
              <a:rPr lang="zh-TW" altLang="en-US" dirty="0" smtClean="0">
                <a:effectLst/>
                <a:latin typeface="Kai"/>
                <a:ea typeface="Kai"/>
                <a:cs typeface="Kai"/>
              </a:rPr>
              <a:t>袁世凯</a:t>
            </a:r>
            <a:r>
              <a:rPr lang="sv-SE" altLang="zh-TW" dirty="0" smtClean="0">
                <a:effectLst/>
                <a:latin typeface="Kai"/>
                <a:ea typeface="Kai"/>
                <a:cs typeface="Kai"/>
              </a:rPr>
              <a:t/>
            </a:r>
            <a:br>
              <a:rPr lang="sv-SE" altLang="zh-TW" dirty="0" smtClean="0">
                <a:effectLst/>
                <a:latin typeface="Kai"/>
                <a:ea typeface="Kai"/>
                <a:cs typeface="Kai"/>
              </a:rPr>
            </a:br>
            <a:r>
              <a:rPr lang="sv-SE" altLang="zh-TW" dirty="0" smtClean="0">
                <a:effectLst/>
                <a:latin typeface="Times New Roman"/>
                <a:cs typeface="Times New Roman"/>
              </a:rPr>
              <a:t>(</a:t>
            </a:r>
            <a:r>
              <a:rPr lang="sv-SE" altLang="zh-TW" i="1" dirty="0" err="1">
                <a:latin typeface="Times New Roman"/>
                <a:cs typeface="Times New Roman"/>
              </a:rPr>
              <a:t>y</a:t>
            </a:r>
            <a:r>
              <a:rPr lang="sv-SE" i="1" dirty="0" err="1" smtClean="0">
                <a:latin typeface="Times New Roman"/>
                <a:cs typeface="Times New Roman"/>
              </a:rPr>
              <a:t>uán</a:t>
            </a:r>
            <a:r>
              <a:rPr lang="sv-SE" i="1" dirty="0" smtClean="0">
                <a:latin typeface="Times New Roman"/>
                <a:cs typeface="Times New Roman"/>
              </a:rPr>
              <a:t> </a:t>
            </a:r>
            <a:r>
              <a:rPr lang="sv-SE" i="1" dirty="0" err="1">
                <a:latin typeface="Times New Roman"/>
                <a:cs typeface="Times New Roman"/>
              </a:rPr>
              <a:t>s</a:t>
            </a:r>
            <a:r>
              <a:rPr lang="sv-SE" i="1" dirty="0" err="1" smtClean="0">
                <a:latin typeface="Times New Roman"/>
                <a:cs typeface="Times New Roman"/>
              </a:rPr>
              <a:t>hìkǎi</a:t>
            </a:r>
            <a:r>
              <a:rPr lang="sv-SE" altLang="zh-TW" dirty="0" smtClean="0">
                <a:effectLst/>
                <a:latin typeface="Times New Roman"/>
                <a:cs typeface="Times New Roman"/>
              </a:rPr>
              <a:t>) 1859-1916</a:t>
            </a:r>
          </a:p>
          <a:p>
            <a:endParaRPr lang="sv-SE" altLang="zh-TW" dirty="0">
              <a:latin typeface="Times New Roman"/>
              <a:cs typeface="Times New Roman"/>
            </a:endParaRPr>
          </a:p>
          <a:p>
            <a:endParaRPr lang="sv-SE" altLang="zh-TW" dirty="0" smtClean="0">
              <a:effectLst/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v-SE" dirty="0" smtClean="0">
              <a:latin typeface="Times New Roman"/>
              <a:ea typeface="Kai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v-SE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044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61"/>
            <a:ext cx="5009837" cy="702583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574707" cy="301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Utgick från Shandong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Blanding av Buddism, Taoism, spiritualism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46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537"/>
            <a:ext cx="4560287" cy="864700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461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-restorationerna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r>
              <a:rPr lang="sk-SK" dirty="0">
                <a:latin typeface="Times New Roman"/>
                <a:cs typeface="Times New Roman"/>
              </a:rPr>
              <a:t>Änkekejsarinnan Cixi </a:t>
            </a:r>
            <a:r>
              <a:rPr lang="sk-SK" dirty="0">
                <a:latin typeface="Kai"/>
                <a:ea typeface="Kai"/>
                <a:cs typeface="Kai"/>
              </a:rPr>
              <a:t>慈禧太后</a:t>
            </a:r>
            <a:r>
              <a:rPr lang="sk-SK" dirty="0">
                <a:latin typeface="Times New Roman"/>
                <a:cs typeface="Times New Roman"/>
              </a:rPr>
              <a:t> (</a:t>
            </a:r>
            <a:r>
              <a:rPr lang="sk-SK" i="1" dirty="0">
                <a:latin typeface="Times New Roman"/>
                <a:cs typeface="Times New Roman"/>
              </a:rPr>
              <a:t>cíxǐ tàihòu</a:t>
            </a:r>
            <a:r>
              <a:rPr lang="sk-SK" dirty="0">
                <a:latin typeface="Times New Roman"/>
                <a:cs typeface="Times New Roman"/>
              </a:rPr>
              <a:t>), 1835-1908</a:t>
            </a:r>
            <a:r>
              <a:rPr lang="sk-SK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sk-SK" dirty="0">
              <a:latin typeface="Times New Roman"/>
              <a:cs typeface="Times New Roman"/>
            </a:endParaRPr>
          </a:p>
          <a:p>
            <a:r>
              <a:rPr lang="is-IS" dirty="0"/>
              <a:t>Kejsarinnan </a:t>
            </a:r>
            <a:r>
              <a:rPr lang="is-IS" dirty="0" smtClean="0"/>
              <a:t>Ci'an </a:t>
            </a:r>
            <a:r>
              <a:rPr lang="is-IS" dirty="0" smtClean="0">
                <a:latin typeface="Kai"/>
                <a:ea typeface="Kai"/>
                <a:cs typeface="Kai"/>
              </a:rPr>
              <a:t>慈</a:t>
            </a:r>
            <a:r>
              <a:rPr lang="is-IS" dirty="0">
                <a:latin typeface="Kai"/>
                <a:ea typeface="Kai"/>
                <a:cs typeface="Kai"/>
              </a:rPr>
              <a:t>安皇太</a:t>
            </a:r>
            <a:r>
              <a:rPr lang="is-IS" dirty="0" smtClean="0">
                <a:latin typeface="Kai"/>
                <a:ea typeface="Kai"/>
                <a:cs typeface="Kai"/>
              </a:rPr>
              <a:t>后</a:t>
            </a:r>
            <a:r>
              <a:rPr lang="is-IS" dirty="0" smtClean="0"/>
              <a:t>(</a:t>
            </a:r>
            <a:r>
              <a:rPr lang="sk-SK" i="1" dirty="0" smtClean="0">
                <a:latin typeface="Times New Roman"/>
                <a:cs typeface="Times New Roman"/>
              </a:rPr>
              <a:t>cí‘ān tàihòu</a:t>
            </a:r>
            <a:r>
              <a:rPr lang="is-IS" dirty="0" smtClean="0"/>
              <a:t>) , </a:t>
            </a:r>
            <a:r>
              <a:rPr lang="is-IS" dirty="0"/>
              <a:t>1837-</a:t>
            </a:r>
            <a:r>
              <a:rPr lang="is-IS" dirty="0" smtClean="0"/>
              <a:t>1881</a:t>
            </a:r>
            <a:endParaRPr lang="is-IS" dirty="0"/>
          </a:p>
          <a:p>
            <a:endParaRPr lang="is-IS" dirty="0" smtClean="0"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603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18" y="0"/>
            <a:ext cx="5080855" cy="683537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57470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Utgick från Shandong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Blanding av Buddism, Taoism, spiritualism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Motsatte sig: kristen missionsverkamhet, europeisk imperialism</a:t>
            </a: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277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61" y="-1"/>
            <a:ext cx="5640927" cy="7690171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372667" y="378968"/>
            <a:ext cx="3574707" cy="5570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Utgick från Shandong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Blanding av Buddism, Taoism, spiritualism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Motsatte sig: kristen missionsverkamhet, europeisk imperialism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Röda lyktorna </a:t>
            </a:r>
            <a:r>
              <a:rPr lang="zh-TW" altLang="en-US" dirty="0">
                <a:latin typeface="Times New Roman"/>
                <a:ea typeface="Kai"/>
                <a:cs typeface="Times New Roman"/>
              </a:rPr>
              <a:t>红灯</a:t>
            </a:r>
            <a:r>
              <a:rPr lang="zh-TW" altLang="en-US" dirty="0" smtClean="0">
                <a:latin typeface="Times New Roman"/>
                <a:ea typeface="Kai"/>
                <a:cs typeface="Times New Roman"/>
              </a:rPr>
              <a:t>照</a:t>
            </a:r>
            <a:r>
              <a:rPr lang="sk-SK" altLang="zh-TW" dirty="0">
                <a:latin typeface="Times New Roman"/>
                <a:ea typeface="Kai"/>
                <a:cs typeface="Times New Roman"/>
              </a:rPr>
              <a:t> </a:t>
            </a:r>
            <a:r>
              <a:rPr lang="sk-SK" altLang="zh-TW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k-SK" altLang="zh-TW" i="1" dirty="0" smtClean="0">
                <a:latin typeface="Times New Roman"/>
                <a:ea typeface="Kai"/>
                <a:cs typeface="Times New Roman"/>
              </a:rPr>
              <a:t>hóng </a:t>
            </a:r>
            <a:r>
              <a:rPr lang="sk-SK" altLang="zh-TW" i="1" dirty="0">
                <a:latin typeface="Times New Roman"/>
                <a:ea typeface="Kai"/>
                <a:cs typeface="Times New Roman"/>
              </a:rPr>
              <a:t>dēng zhào</a:t>
            </a:r>
            <a:r>
              <a:rPr lang="sk-SK" altLang="zh-TW" dirty="0">
                <a:latin typeface="Times New Roman"/>
                <a:ea typeface="Kai"/>
                <a:cs typeface="Times New Roman"/>
              </a:rPr>
              <a:t>): 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kvinnornas förbund</a:t>
            </a: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zh-TW" altLang="en-US" sz="2000" dirty="0">
                <a:latin typeface="Kai"/>
                <a:ea typeface="Kai"/>
                <a:cs typeface="Kai"/>
              </a:rPr>
              <a:t>扶清灭</a:t>
            </a:r>
            <a:r>
              <a:rPr lang="zh-TW" altLang="en-US" sz="2000" dirty="0" smtClean="0">
                <a:latin typeface="Kai"/>
                <a:ea typeface="Kai"/>
                <a:cs typeface="Kai"/>
              </a:rPr>
              <a:t>洋</a:t>
            </a:r>
            <a:r>
              <a:rPr lang="en-US" altLang="zh-TW" sz="2000" dirty="0" smtClean="0">
                <a:latin typeface="Kai"/>
                <a:ea typeface="Kai"/>
                <a:cs typeface="Kai"/>
              </a:rPr>
              <a:t> </a:t>
            </a:r>
            <a:r>
              <a:rPr lang="en-US" altLang="zh-TW" dirty="0" smtClean="0">
                <a:latin typeface="Kai"/>
                <a:ea typeface="Kai"/>
                <a:cs typeface="Kai"/>
              </a:rPr>
              <a:t>(</a:t>
            </a:r>
            <a:r>
              <a:rPr lang="en-US" altLang="zh-TW" i="1" dirty="0" err="1" smtClean="0">
                <a:latin typeface="Times New Roman"/>
                <a:ea typeface="Kai"/>
                <a:cs typeface="Times New Roman"/>
              </a:rPr>
              <a:t>fú</a:t>
            </a:r>
            <a:r>
              <a:rPr lang="en-US" altLang="zh-TW" i="1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qīng</a:t>
            </a:r>
            <a:r>
              <a:rPr lang="en-US" altLang="zh-TW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miè</a:t>
            </a:r>
            <a:r>
              <a:rPr lang="en-US" altLang="zh-TW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i="1" dirty="0" err="1">
                <a:latin typeface="Times New Roman"/>
                <a:ea typeface="Kai"/>
                <a:cs typeface="Times New Roman"/>
              </a:rPr>
              <a:t>yáng</a:t>
            </a:r>
            <a:r>
              <a:rPr lang="en-US" altLang="zh-TW" dirty="0" smtClean="0">
                <a:latin typeface="Kai"/>
                <a:ea typeface="Kai"/>
                <a:cs typeface="Kai"/>
              </a:rPr>
              <a:t>)</a:t>
            </a:r>
            <a:br>
              <a:rPr lang="en-US" altLang="zh-TW" dirty="0" smtClean="0">
                <a:latin typeface="Kai"/>
                <a:ea typeface="Kai"/>
                <a:cs typeface="Kai"/>
              </a:rPr>
            </a:b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“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Stöd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Qing,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krossa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 </a:t>
            </a:r>
            <a:r>
              <a:rPr lang="en-US" altLang="zh-TW" dirty="0" err="1" smtClean="0">
                <a:latin typeface="Times New Roman"/>
                <a:ea typeface="Kai"/>
                <a:cs typeface="Times New Roman"/>
              </a:rPr>
              <a:t>utlänningarna</a:t>
            </a:r>
            <a:r>
              <a:rPr lang="en-US" altLang="zh-TW" dirty="0" smtClean="0">
                <a:latin typeface="Times New Roman"/>
                <a:ea typeface="Kai"/>
                <a:cs typeface="Times New Roman"/>
              </a:rPr>
              <a:t>”</a:t>
            </a:r>
            <a:endParaRPr lang="sk-SK" dirty="0" smtClean="0">
              <a:latin typeface="Kai"/>
              <a:ea typeface="Kai"/>
              <a:cs typeface="Kai"/>
            </a:endParaRP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1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 descr="Tianjin_189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r="4969"/>
          <a:stretch>
            <a:fillRect/>
          </a:stretch>
        </p:blipFill>
        <p:spPr>
          <a:xfrm>
            <a:off x="-15464" y="14431"/>
            <a:ext cx="9130602" cy="5063748"/>
          </a:xfrm>
        </p:spPr>
      </p:pic>
      <p:sp>
        <p:nvSpPr>
          <p:cNvPr id="7" name="textruta 6"/>
          <p:cNvSpPr txBox="1"/>
          <p:nvPr/>
        </p:nvSpPr>
        <p:spPr>
          <a:xfrm>
            <a:off x="663838" y="5024676"/>
            <a:ext cx="83546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Times New Roman"/>
                <a:cs typeface="Times New Roman"/>
              </a:rPr>
              <a:t>Slaget om Tianjin, 13-14 juli 1900</a:t>
            </a:r>
            <a:br>
              <a:rPr lang="sv-SE" sz="2000" dirty="0" smtClean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Åttanationsalliansen: Storbritannien, USA, Frankrike, Japan, Tyskland, Ryssland, Italien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Och Österrike-Ungern. 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17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-161485"/>
            <a:ext cx="9144000" cy="5239664"/>
          </a:xfrm>
        </p:spPr>
      </p:pic>
      <p:sp>
        <p:nvSpPr>
          <p:cNvPr id="7" name="textruta 6"/>
          <p:cNvSpPr txBox="1"/>
          <p:nvPr/>
        </p:nvSpPr>
        <p:spPr>
          <a:xfrm>
            <a:off x="663838" y="5024676"/>
            <a:ext cx="8354646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Times New Roman"/>
                <a:cs typeface="Times New Roman"/>
              </a:rPr>
              <a:t>Slaget om Tianjin, 13-14 juli 1900</a:t>
            </a:r>
            <a:br>
              <a:rPr lang="sv-SE" sz="2000" dirty="0" smtClean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Åttanationsalliansen: Storbritannien, USA, Frankrike, Japan, Tyskland, Ryssland, Italien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Och Österrike-Ungern. 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55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76" y="-901169"/>
            <a:ext cx="9749147" cy="5979348"/>
          </a:xfrm>
        </p:spPr>
      </p:pic>
      <p:sp>
        <p:nvSpPr>
          <p:cNvPr id="7" name="textruta 6"/>
          <p:cNvSpPr txBox="1"/>
          <p:nvPr/>
        </p:nvSpPr>
        <p:spPr>
          <a:xfrm>
            <a:off x="663838" y="5024676"/>
            <a:ext cx="835464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smtClean="0">
                <a:latin typeface="Times New Roman"/>
                <a:cs typeface="Times New Roman"/>
              </a:rPr>
              <a:t>Slaget om Tianjin, 13-14 juli 1900</a:t>
            </a:r>
            <a:br>
              <a:rPr lang="sv-SE" sz="2000" dirty="0" smtClean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Åttanationsalliansen: Storbritannien, USA, Frankrike, Japan, Tyskland, Ryssland, Italien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Och Österrike-Ungern. </a:t>
            </a:r>
          </a:p>
          <a:p>
            <a:endParaRPr lang="sv-SE" dirty="0" smtClean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921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0927" cy="685352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944821" y="378968"/>
            <a:ext cx="300255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br>
              <a:rPr lang="sk-SK" sz="24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Ockupationen av Peking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sz="2000" dirty="0" smtClean="0">
              <a:latin typeface="Times New Roman"/>
              <a:ea typeface="Kai"/>
              <a:cs typeface="Times New Roman"/>
            </a:endParaRP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58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8250" cy="685352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944821" y="378968"/>
            <a:ext cx="30025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br>
              <a:rPr lang="sk-SK" sz="24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Ockupationen av Peking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Boxarprotokollet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辛丑条约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xīnchǒu</a:t>
            </a:r>
            <a:r>
              <a:rPr lang="en-US" sz="2000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tiáoyuē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 september 1901. 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4797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8250" cy="685352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944821" y="378968"/>
            <a:ext cx="3002553" cy="7848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br>
              <a:rPr lang="sk-SK" sz="24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Ockupationen av Peking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Boxarprotokollet </a:t>
            </a:r>
            <a:r>
              <a:rPr lang="zh-TW" altLang="en-US" sz="2000" dirty="0" smtClean="0">
                <a:latin typeface="Times New Roman"/>
                <a:ea typeface="Kai"/>
                <a:cs typeface="Times New Roman"/>
              </a:rPr>
              <a:t>辛丑条约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xīnchǒu</a:t>
            </a:r>
            <a:r>
              <a:rPr lang="en-US" sz="2000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tiáoyuē</a:t>
            </a:r>
            <a:r>
              <a:rPr lang="en-US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 september 1901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Skadestånd till de allierade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Fortsatt utländsk militär närvaro i Peking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Cixi fråntogs makt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Nedrustning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Zongli yamen (</a:t>
            </a:r>
            <a:r>
              <a:rPr lang="zh-TW" altLang="en-US" sz="2000" dirty="0">
                <a:latin typeface="Times New Roman"/>
                <a:ea typeface="Kai"/>
                <a:cs typeface="Times New Roman"/>
              </a:rPr>
              <a:t>总理衙门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) ersätts av utrikesdepartementet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527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55" r="12955"/>
          <a:stretch/>
        </p:blipFill>
        <p:spPr>
          <a:xfrm>
            <a:off x="-3186589" y="0"/>
            <a:ext cx="8841638" cy="685800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5944821" y="378968"/>
            <a:ext cx="3002553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latin typeface="Times New Roman"/>
                <a:ea typeface="Kai"/>
                <a:cs typeface="Times New Roman"/>
              </a:rPr>
              <a:t>Boxarupproret </a:t>
            </a:r>
            <a:br>
              <a:rPr lang="sk-SK" sz="2400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sz="2400" dirty="0" smtClean="0">
                <a:latin typeface="Times New Roman"/>
                <a:ea typeface="Kai"/>
                <a:cs typeface="Times New Roman"/>
              </a:rPr>
              <a:t>义和团运动</a:t>
            </a:r>
            <a:r>
              <a:rPr lang="sv-SE" altLang="zh-TW" sz="2400" dirty="0" smtClean="0">
                <a:latin typeface="Times New Roman"/>
                <a:ea typeface="Kai"/>
                <a:cs typeface="Times New Roman"/>
              </a:rPr>
              <a:t/>
            </a:r>
            <a:br>
              <a:rPr lang="sv-SE" altLang="zh-TW" sz="2400" dirty="0" smtClean="0">
                <a:latin typeface="Times New Roman"/>
                <a:ea typeface="Kai"/>
                <a:cs typeface="Times New Roman"/>
              </a:rPr>
            </a:b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(</a:t>
            </a:r>
            <a:r>
              <a:rPr lang="sv-SE" altLang="zh-TW" sz="2000" i="1" dirty="0" err="1">
                <a:latin typeface="Times New Roman"/>
                <a:ea typeface="Kai"/>
                <a:cs typeface="Times New Roman"/>
              </a:rPr>
              <a:t>y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ìhétuán</a:t>
            </a:r>
            <a:r>
              <a:rPr lang="sv-SE" sz="2000" i="1" dirty="0" smtClean="0">
                <a:effectLst/>
                <a:latin typeface="Times New Roman"/>
                <a:ea typeface="Kai"/>
                <a:cs typeface="Times New Roman"/>
              </a:rPr>
              <a:t> </a:t>
            </a:r>
            <a:r>
              <a:rPr lang="sv-SE" sz="2000" i="1" dirty="0" err="1" smtClean="0">
                <a:effectLst/>
                <a:latin typeface="Times New Roman"/>
                <a:ea typeface="Kai"/>
                <a:cs typeface="Times New Roman"/>
              </a:rPr>
              <a:t>yùndòng</a:t>
            </a:r>
            <a:r>
              <a:rPr lang="sv-SE" altLang="zh-TW" sz="2000" dirty="0" smtClean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,1899-1901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 smtClean="0">
                <a:latin typeface="Times New Roman"/>
                <a:ea typeface="Kai"/>
                <a:cs typeface="Times New Roman"/>
              </a:rPr>
              <a:t>Ockupationen av Peking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r>
              <a:rPr lang="sk-SK" altLang="zh-TW" sz="2000" dirty="0">
                <a:latin typeface="Times New Roman"/>
                <a:ea typeface="Kai"/>
                <a:cs typeface="Times New Roman"/>
              </a:rPr>
              <a:t>Boxarprotokollet </a:t>
            </a:r>
            <a:r>
              <a:rPr lang="zh-TW" altLang="en-US" sz="2000" dirty="0">
                <a:latin typeface="Times New Roman"/>
                <a:ea typeface="Kai"/>
                <a:cs typeface="Times New Roman"/>
              </a:rPr>
              <a:t>辛丑条约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 (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xīnchǒu</a:t>
            </a:r>
            <a:r>
              <a:rPr lang="en-US" sz="2000" i="1" dirty="0">
                <a:latin typeface="Times New Roman"/>
                <a:ea typeface="Kai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ea typeface="Kai"/>
                <a:cs typeface="Times New Roman"/>
              </a:rPr>
              <a:t>tiáoyuē</a:t>
            </a:r>
            <a:r>
              <a:rPr lang="en-US" altLang="zh-TW" sz="2000" dirty="0">
                <a:latin typeface="Times New Roman"/>
                <a:ea typeface="Kai"/>
                <a:cs typeface="Times New Roman"/>
              </a:rPr>
              <a:t>)</a:t>
            </a:r>
            <a:r>
              <a:rPr lang="sk-SK" altLang="zh-TW" sz="2000" dirty="0">
                <a:latin typeface="Times New Roman"/>
                <a:ea typeface="Kai"/>
                <a:cs typeface="Times New Roman"/>
              </a:rPr>
              <a:t>, september 1901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>
                <a:latin typeface="Times New Roman"/>
                <a:ea typeface="Kai"/>
                <a:cs typeface="Times New Roman"/>
              </a:rPr>
              <a:t>Skadestånd till de allierade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>
                <a:latin typeface="Times New Roman"/>
                <a:ea typeface="Kai"/>
                <a:cs typeface="Times New Roman"/>
              </a:rPr>
              <a:t>Fortsatt utländsk militär närvaro i Peking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>
                <a:latin typeface="Times New Roman"/>
                <a:ea typeface="Kai"/>
                <a:cs typeface="Times New Roman"/>
              </a:rPr>
              <a:t>Cixi fråntogs makt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>
                <a:latin typeface="Times New Roman"/>
                <a:ea typeface="Kai"/>
                <a:cs typeface="Times New Roman"/>
              </a:rPr>
              <a:t>Nedrustning</a:t>
            </a:r>
          </a:p>
          <a:p>
            <a:pPr marL="342900" indent="-342900">
              <a:buFont typeface="Arial"/>
              <a:buChar char="•"/>
            </a:pPr>
            <a:r>
              <a:rPr lang="sk-SK" altLang="zh-TW" sz="2000" dirty="0">
                <a:latin typeface="Times New Roman"/>
                <a:ea typeface="Kai"/>
                <a:cs typeface="Times New Roman"/>
              </a:rPr>
              <a:t>Zongli yamen (</a:t>
            </a:r>
            <a:r>
              <a:rPr lang="zh-TW" altLang="en-US" sz="2000" dirty="0">
                <a:latin typeface="Times New Roman"/>
                <a:ea typeface="Kai"/>
                <a:cs typeface="Times New Roman"/>
              </a:rPr>
              <a:t>总理衙门</a:t>
            </a:r>
            <a:r>
              <a:rPr lang="sk-SK" altLang="zh-TW" sz="2000" dirty="0">
                <a:latin typeface="Times New Roman"/>
                <a:ea typeface="Kai"/>
                <a:cs typeface="Times New Roman"/>
              </a:rPr>
              <a:t>) ersätts av utrikesdepartementet</a:t>
            </a:r>
          </a:p>
          <a:p>
            <a:endParaRPr lang="sk-SK" altLang="zh-TW" sz="2000" dirty="0">
              <a:latin typeface="Times New Roman"/>
              <a:ea typeface="Kai"/>
              <a:cs typeface="Times New Roman"/>
            </a:endParaRPr>
          </a:p>
          <a:p>
            <a:endParaRPr lang="sk-SK" altLang="zh-TW" dirty="0" smtClean="0">
              <a:latin typeface="Times New Roman"/>
              <a:ea typeface="Kai"/>
              <a:cs typeface="Times New Roman"/>
            </a:endParaRPr>
          </a:p>
          <a:p>
            <a:endParaRPr lang="sk-SK" sz="2000" dirty="0">
              <a:latin typeface="Times New Roman"/>
              <a:ea typeface="Kai"/>
              <a:cs typeface="Times New Roman"/>
            </a:endParaRPr>
          </a:p>
          <a:p>
            <a:endParaRPr lang="sk-SK" sz="2000" dirty="0" smtClean="0">
              <a:latin typeface="Times New Roman"/>
              <a:ea typeface="Kai"/>
              <a:cs typeface="Times New Roman"/>
            </a:endParaRP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690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565"/>
            <a:ext cx="4560287" cy="77293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4616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-restorationerna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r>
              <a:rPr lang="sk-SK" dirty="0">
                <a:latin typeface="Times New Roman"/>
                <a:cs typeface="Times New Roman"/>
              </a:rPr>
              <a:t>Änkekejsarinnan Cixi </a:t>
            </a:r>
            <a:r>
              <a:rPr lang="sk-SK" dirty="0">
                <a:latin typeface="Kai"/>
                <a:ea typeface="Kai"/>
                <a:cs typeface="Kai"/>
              </a:rPr>
              <a:t>慈禧太后</a:t>
            </a:r>
            <a:r>
              <a:rPr lang="sk-SK" dirty="0">
                <a:latin typeface="Times New Roman"/>
                <a:cs typeface="Times New Roman"/>
              </a:rPr>
              <a:t> (</a:t>
            </a:r>
            <a:r>
              <a:rPr lang="sk-SK" i="1" dirty="0">
                <a:latin typeface="Times New Roman"/>
                <a:cs typeface="Times New Roman"/>
              </a:rPr>
              <a:t>cíxǐ tàihòu</a:t>
            </a:r>
            <a:r>
              <a:rPr lang="sk-SK" dirty="0">
                <a:latin typeface="Times New Roman"/>
                <a:cs typeface="Times New Roman"/>
              </a:rPr>
              <a:t>), 1835-1908</a:t>
            </a:r>
            <a:r>
              <a:rPr lang="sk-SK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sk-SK" dirty="0">
              <a:latin typeface="Times New Roman"/>
              <a:cs typeface="Times New Roman"/>
            </a:endParaRPr>
          </a:p>
          <a:p>
            <a:r>
              <a:rPr lang="is-IS" dirty="0"/>
              <a:t>Kejsarinnan </a:t>
            </a:r>
            <a:r>
              <a:rPr lang="is-IS" dirty="0" smtClean="0"/>
              <a:t>Ci'an </a:t>
            </a:r>
            <a:r>
              <a:rPr lang="is-IS" dirty="0" smtClean="0">
                <a:latin typeface="Kai"/>
                <a:ea typeface="Kai"/>
                <a:cs typeface="Kai"/>
              </a:rPr>
              <a:t>慈</a:t>
            </a:r>
            <a:r>
              <a:rPr lang="is-IS" dirty="0">
                <a:latin typeface="Kai"/>
                <a:ea typeface="Kai"/>
                <a:cs typeface="Kai"/>
              </a:rPr>
              <a:t>安皇太</a:t>
            </a:r>
            <a:r>
              <a:rPr lang="is-IS" dirty="0" smtClean="0">
                <a:latin typeface="Kai"/>
                <a:ea typeface="Kai"/>
                <a:cs typeface="Kai"/>
              </a:rPr>
              <a:t>后</a:t>
            </a:r>
            <a:r>
              <a:rPr lang="is-IS" dirty="0" smtClean="0"/>
              <a:t>(</a:t>
            </a:r>
            <a:r>
              <a:rPr lang="sk-SK" i="1" dirty="0" smtClean="0">
                <a:latin typeface="Times New Roman"/>
                <a:cs typeface="Times New Roman"/>
              </a:rPr>
              <a:t>cí‘ān tàihòu</a:t>
            </a:r>
            <a:r>
              <a:rPr lang="is-IS" dirty="0" smtClean="0"/>
              <a:t>) , </a:t>
            </a:r>
            <a:r>
              <a:rPr lang="is-IS" dirty="0"/>
              <a:t>1837-</a:t>
            </a:r>
            <a:r>
              <a:rPr lang="is-IS" dirty="0" smtClean="0"/>
              <a:t>1881</a:t>
            </a:r>
            <a:endParaRPr lang="is-IS" dirty="0"/>
          </a:p>
          <a:p>
            <a:endParaRPr lang="is-IS" dirty="0" smtClean="0"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37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77" y="0"/>
            <a:ext cx="4732665" cy="68580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5724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-restorationerna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r>
              <a:rPr lang="sk-SK" dirty="0">
                <a:latin typeface="Times New Roman"/>
                <a:cs typeface="Times New Roman"/>
              </a:rPr>
              <a:t>Änkekejsarinnan Cixi </a:t>
            </a:r>
            <a:r>
              <a:rPr lang="sk-SK" dirty="0">
                <a:latin typeface="Kai"/>
                <a:ea typeface="Kai"/>
                <a:cs typeface="Kai"/>
              </a:rPr>
              <a:t>慈禧太后</a:t>
            </a:r>
            <a:r>
              <a:rPr lang="sk-SK" dirty="0">
                <a:latin typeface="Times New Roman"/>
                <a:cs typeface="Times New Roman"/>
              </a:rPr>
              <a:t> (</a:t>
            </a:r>
            <a:r>
              <a:rPr lang="sk-SK" i="1" dirty="0">
                <a:latin typeface="Times New Roman"/>
                <a:cs typeface="Times New Roman"/>
              </a:rPr>
              <a:t>cíxǐ tàihòu</a:t>
            </a:r>
            <a:r>
              <a:rPr lang="sk-SK" dirty="0">
                <a:latin typeface="Times New Roman"/>
                <a:cs typeface="Times New Roman"/>
              </a:rPr>
              <a:t>), 1835-1908</a:t>
            </a:r>
            <a:r>
              <a:rPr lang="sk-SK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sk-SK" dirty="0">
              <a:latin typeface="Times New Roman"/>
              <a:cs typeface="Times New Roman"/>
            </a:endParaRPr>
          </a:p>
          <a:p>
            <a:r>
              <a:rPr lang="is-IS" dirty="0"/>
              <a:t>Kejsarinnan </a:t>
            </a:r>
            <a:r>
              <a:rPr lang="is-IS" dirty="0" smtClean="0"/>
              <a:t>Ci'an </a:t>
            </a:r>
            <a:r>
              <a:rPr lang="is-IS" dirty="0" smtClean="0">
                <a:latin typeface="Kai"/>
                <a:ea typeface="Kai"/>
                <a:cs typeface="Kai"/>
              </a:rPr>
              <a:t>慈</a:t>
            </a:r>
            <a:r>
              <a:rPr lang="is-IS" dirty="0">
                <a:latin typeface="Kai"/>
                <a:ea typeface="Kai"/>
                <a:cs typeface="Kai"/>
              </a:rPr>
              <a:t>安皇太</a:t>
            </a:r>
            <a:r>
              <a:rPr lang="is-IS" dirty="0" smtClean="0">
                <a:latin typeface="Kai"/>
                <a:ea typeface="Kai"/>
                <a:cs typeface="Kai"/>
              </a:rPr>
              <a:t>后</a:t>
            </a:r>
            <a:r>
              <a:rPr lang="is-IS" dirty="0" smtClean="0"/>
              <a:t>(</a:t>
            </a:r>
            <a:r>
              <a:rPr lang="sk-SK" i="1" dirty="0" smtClean="0">
                <a:latin typeface="Times New Roman"/>
                <a:cs typeface="Times New Roman"/>
              </a:rPr>
              <a:t>cí‘ān tàihòu</a:t>
            </a:r>
            <a:r>
              <a:rPr lang="is-IS" dirty="0" smtClean="0"/>
              <a:t>) , </a:t>
            </a:r>
            <a:r>
              <a:rPr lang="is-IS" dirty="0"/>
              <a:t>1837-</a:t>
            </a:r>
            <a:r>
              <a:rPr lang="is-IS" dirty="0" smtClean="0"/>
              <a:t>1881</a:t>
            </a:r>
          </a:p>
          <a:p>
            <a:endParaRPr lang="is-IS" dirty="0"/>
          </a:p>
          <a:p>
            <a:r>
              <a:rPr lang="is-IS" dirty="0" smtClean="0">
                <a:latin typeface="Times New Roman"/>
                <a:cs typeface="Times New Roman"/>
              </a:rPr>
              <a:t>Prins Gong </a:t>
            </a:r>
            <a:r>
              <a:rPr lang="zh-TW" altLang="en-US" dirty="0" smtClean="0">
                <a:latin typeface="Kai"/>
                <a:ea typeface="Kai"/>
                <a:cs typeface="Kai"/>
              </a:rPr>
              <a:t>恭亲王</a:t>
            </a:r>
            <a:r>
              <a:rPr lang="en-US" altLang="zh-TW" dirty="0" smtClean="0">
                <a:latin typeface="Kai"/>
                <a:ea typeface="Kai"/>
                <a:cs typeface="Kai"/>
              </a:rPr>
              <a:t> </a:t>
            </a:r>
            <a:br>
              <a:rPr lang="en-US" altLang="zh-TW" dirty="0" smtClean="0">
                <a:latin typeface="Kai"/>
                <a:ea typeface="Kai"/>
                <a:cs typeface="Kai"/>
              </a:rPr>
            </a:br>
            <a:r>
              <a:rPr lang="en-US" altLang="zh-TW" dirty="0" smtClean="0">
                <a:latin typeface="Times New Roman"/>
                <a:cs typeface="Times New Roman"/>
              </a:rPr>
              <a:t>(</a:t>
            </a:r>
            <a:r>
              <a:rPr lang="en-US" altLang="zh-TW" i="1" dirty="0" err="1">
                <a:latin typeface="Times New Roman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cs typeface="Times New Roman"/>
              </a:rPr>
              <a:t>ōng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qīnwáng</a:t>
            </a:r>
            <a:r>
              <a:rPr lang="en-US" altLang="zh-TW" dirty="0" smtClean="0">
                <a:latin typeface="Times New Roman"/>
                <a:cs typeface="Times New Roman"/>
              </a:rPr>
              <a:t>)</a:t>
            </a:r>
            <a:r>
              <a:rPr lang="is-IS" dirty="0" smtClean="0">
                <a:latin typeface="Times New Roman"/>
                <a:cs typeface="Times New Roman"/>
              </a:rPr>
              <a:t>, 1833-1898</a:t>
            </a:r>
            <a:endParaRPr lang="is-IS" dirty="0">
              <a:latin typeface="Times New Roman"/>
              <a:cs typeface="Times New Roman"/>
            </a:endParaRPr>
          </a:p>
          <a:p>
            <a:endParaRPr lang="is-IS" dirty="0" smtClean="0">
              <a:latin typeface="Times New Roman"/>
              <a:cs typeface="Times New Roman"/>
            </a:endParaRPr>
          </a:p>
          <a:p>
            <a:endParaRPr lang="is-IS" dirty="0" smtClean="0"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27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" y="119332"/>
            <a:ext cx="4817984" cy="6738667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5344757" y="378968"/>
            <a:ext cx="3460835" cy="627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err="1" smtClean="0">
                <a:latin typeface="Times New Roman"/>
                <a:cs typeface="Times New Roman"/>
              </a:rPr>
              <a:t>Tongzhi</a:t>
            </a:r>
            <a:r>
              <a:rPr lang="sv-SE" sz="2400" dirty="0" smtClean="0">
                <a:latin typeface="Times New Roman"/>
                <a:cs typeface="Times New Roman"/>
              </a:rPr>
              <a:t>-restorationerna</a:t>
            </a:r>
          </a:p>
          <a:p>
            <a:r>
              <a:rPr lang="sv-SE" dirty="0" smtClean="0">
                <a:latin typeface="Times New Roman"/>
                <a:cs typeface="Times New Roman"/>
              </a:rPr>
              <a:t> </a:t>
            </a:r>
            <a:r>
              <a:rPr lang="sv-SE" dirty="0" err="1">
                <a:latin typeface="Kai"/>
                <a:ea typeface="Kai"/>
                <a:cs typeface="Kai"/>
              </a:rPr>
              <a:t>同治中</a:t>
            </a:r>
            <a:r>
              <a:rPr lang="sv-SE" dirty="0" err="1" smtClean="0">
                <a:latin typeface="Kai"/>
                <a:ea typeface="Kai"/>
                <a:cs typeface="Kai"/>
              </a:rPr>
              <a:t>兴</a:t>
            </a:r>
            <a:r>
              <a:rPr lang="sv-SE" dirty="0" smtClean="0">
                <a:latin typeface="Kai"/>
                <a:ea typeface="Kai"/>
                <a:cs typeface="Kai"/>
              </a:rPr>
              <a:t> </a:t>
            </a:r>
            <a:r>
              <a:rPr lang="sv-SE" dirty="0" smtClean="0">
                <a:latin typeface="Times New Roman"/>
                <a:cs typeface="Times New Roman"/>
              </a:rPr>
              <a:t>(</a:t>
            </a:r>
            <a:r>
              <a:rPr lang="sv-SE" i="1" dirty="0" err="1">
                <a:latin typeface="Times New Roman"/>
                <a:cs typeface="Times New Roman"/>
              </a:rPr>
              <a:t>tóng</a:t>
            </a:r>
            <a:r>
              <a:rPr lang="sv-SE" i="1" dirty="0">
                <a:latin typeface="Times New Roman"/>
                <a:cs typeface="Times New Roman"/>
              </a:rPr>
              <a:t> zhì </a:t>
            </a:r>
            <a:r>
              <a:rPr lang="sv-SE" i="1" dirty="0" err="1">
                <a:latin typeface="Times New Roman"/>
                <a:cs typeface="Times New Roman"/>
              </a:rPr>
              <a:t>zhōngxīng</a:t>
            </a:r>
            <a:r>
              <a:rPr lang="sv-SE" dirty="0" smtClean="0">
                <a:latin typeface="Times New Roman"/>
                <a:cs typeface="Times New Roman"/>
              </a:rPr>
              <a:t>)</a:t>
            </a:r>
            <a:r>
              <a:rPr lang="sv-SE" dirty="0">
                <a:latin typeface="Times New Roman"/>
                <a:cs typeface="Times New Roman"/>
              </a:rPr>
              <a:t/>
            </a:r>
            <a:br>
              <a:rPr lang="sv-SE" dirty="0">
                <a:latin typeface="Times New Roman"/>
                <a:cs typeface="Times New Roman"/>
              </a:rPr>
            </a:br>
            <a:r>
              <a:rPr lang="sv-SE" dirty="0" smtClean="0">
                <a:latin typeface="Times New Roman"/>
                <a:cs typeface="Times New Roman"/>
              </a:rPr>
              <a:t>ca </a:t>
            </a:r>
            <a:r>
              <a:rPr lang="sv-SE" dirty="0">
                <a:latin typeface="Times New Roman"/>
                <a:cs typeface="Times New Roman"/>
              </a:rPr>
              <a:t>1860–</a:t>
            </a:r>
            <a:r>
              <a:rPr lang="sv-SE" dirty="0" smtClean="0">
                <a:latin typeface="Times New Roman"/>
                <a:cs typeface="Times New Roman"/>
              </a:rPr>
              <a:t>1874</a:t>
            </a:r>
          </a:p>
          <a:p>
            <a:endParaRPr lang="sv-SE" dirty="0">
              <a:latin typeface="Times New Roman"/>
              <a:cs typeface="Times New Roman"/>
            </a:endParaRPr>
          </a:p>
          <a:p>
            <a:r>
              <a:rPr lang="sk-SK" dirty="0" smtClean="0">
                <a:latin typeface="Times New Roman"/>
                <a:cs typeface="Times New Roman"/>
              </a:rPr>
              <a:t>Tongzhi </a:t>
            </a:r>
            <a:r>
              <a:rPr lang="sk-SK" dirty="0" smtClean="0">
                <a:latin typeface="Kai"/>
                <a:ea typeface="Kai"/>
                <a:cs typeface="Kai"/>
              </a:rPr>
              <a:t>同</a:t>
            </a:r>
            <a:r>
              <a:rPr lang="sk-SK" dirty="0">
                <a:latin typeface="Kai"/>
                <a:ea typeface="Kai"/>
                <a:cs typeface="Kai"/>
              </a:rPr>
              <a:t>治</a:t>
            </a:r>
            <a:r>
              <a:rPr lang="sk-SK" dirty="0" smtClean="0">
                <a:latin typeface="Kai"/>
                <a:ea typeface="Kai"/>
                <a:cs typeface="Kai"/>
              </a:rPr>
              <a:t>帝, </a:t>
            </a:r>
            <a:r>
              <a:rPr lang="sk-SK" dirty="0" smtClean="0">
                <a:latin typeface="Times New Roman"/>
                <a:cs typeface="Times New Roman"/>
              </a:rPr>
              <a:t>1856</a:t>
            </a:r>
            <a:r>
              <a:rPr lang="sk-SK" dirty="0">
                <a:latin typeface="Times New Roman"/>
                <a:cs typeface="Times New Roman"/>
              </a:rPr>
              <a:t>-</a:t>
            </a:r>
            <a:r>
              <a:rPr lang="sk-SK" dirty="0" smtClean="0">
                <a:latin typeface="Times New Roman"/>
                <a:cs typeface="Times New Roman"/>
              </a:rPr>
              <a:t>1875</a:t>
            </a:r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latin typeface="Times New Roman"/>
              <a:cs typeface="Times New Roman"/>
            </a:endParaRPr>
          </a:p>
          <a:p>
            <a:r>
              <a:rPr lang="sk-SK" dirty="0">
                <a:latin typeface="Times New Roman"/>
                <a:cs typeface="Times New Roman"/>
              </a:rPr>
              <a:t>Änkekejsarinnan Cixi </a:t>
            </a:r>
            <a:r>
              <a:rPr lang="sk-SK" dirty="0">
                <a:latin typeface="Kai"/>
                <a:ea typeface="Kai"/>
                <a:cs typeface="Kai"/>
              </a:rPr>
              <a:t>慈禧太后</a:t>
            </a:r>
            <a:r>
              <a:rPr lang="sk-SK" dirty="0">
                <a:latin typeface="Times New Roman"/>
                <a:cs typeface="Times New Roman"/>
              </a:rPr>
              <a:t> (</a:t>
            </a:r>
            <a:r>
              <a:rPr lang="sk-SK" i="1" dirty="0">
                <a:latin typeface="Times New Roman"/>
                <a:cs typeface="Times New Roman"/>
              </a:rPr>
              <a:t>cíxǐ tàihòu</a:t>
            </a:r>
            <a:r>
              <a:rPr lang="sk-SK" dirty="0">
                <a:latin typeface="Times New Roman"/>
                <a:cs typeface="Times New Roman"/>
              </a:rPr>
              <a:t>), 1835-1908</a:t>
            </a:r>
            <a:r>
              <a:rPr lang="sk-SK" dirty="0" smtClean="0">
                <a:effectLst/>
                <a:latin typeface="Times New Roman"/>
                <a:cs typeface="Times New Roman"/>
              </a:rPr>
              <a:t> </a:t>
            </a:r>
          </a:p>
          <a:p>
            <a:endParaRPr lang="sk-SK" dirty="0">
              <a:latin typeface="Times New Roman"/>
              <a:cs typeface="Times New Roman"/>
            </a:endParaRPr>
          </a:p>
          <a:p>
            <a:r>
              <a:rPr lang="is-IS" dirty="0"/>
              <a:t>Kejsarinnan </a:t>
            </a:r>
            <a:r>
              <a:rPr lang="is-IS" dirty="0" smtClean="0"/>
              <a:t>Ci'an </a:t>
            </a:r>
            <a:r>
              <a:rPr lang="is-IS" dirty="0" smtClean="0">
                <a:latin typeface="Kai"/>
                <a:ea typeface="Kai"/>
                <a:cs typeface="Kai"/>
              </a:rPr>
              <a:t>慈</a:t>
            </a:r>
            <a:r>
              <a:rPr lang="is-IS" dirty="0">
                <a:latin typeface="Kai"/>
                <a:ea typeface="Kai"/>
                <a:cs typeface="Kai"/>
              </a:rPr>
              <a:t>安皇太</a:t>
            </a:r>
            <a:r>
              <a:rPr lang="is-IS" dirty="0" smtClean="0">
                <a:latin typeface="Kai"/>
                <a:ea typeface="Kai"/>
                <a:cs typeface="Kai"/>
              </a:rPr>
              <a:t>后</a:t>
            </a:r>
            <a:r>
              <a:rPr lang="is-IS" dirty="0" smtClean="0"/>
              <a:t>(</a:t>
            </a:r>
            <a:r>
              <a:rPr lang="sk-SK" i="1" dirty="0" smtClean="0">
                <a:latin typeface="Times New Roman"/>
                <a:cs typeface="Times New Roman"/>
              </a:rPr>
              <a:t>cí‘ān tàihòu</a:t>
            </a:r>
            <a:r>
              <a:rPr lang="is-IS" dirty="0" smtClean="0"/>
              <a:t>) , </a:t>
            </a:r>
            <a:r>
              <a:rPr lang="is-IS" dirty="0"/>
              <a:t>1837-</a:t>
            </a:r>
            <a:r>
              <a:rPr lang="is-IS" dirty="0" smtClean="0"/>
              <a:t>1881</a:t>
            </a:r>
          </a:p>
          <a:p>
            <a:endParaRPr lang="is-IS" dirty="0"/>
          </a:p>
          <a:p>
            <a:r>
              <a:rPr lang="is-IS" dirty="0" smtClean="0">
                <a:latin typeface="Times New Roman"/>
                <a:cs typeface="Times New Roman"/>
              </a:rPr>
              <a:t>Prins Gong </a:t>
            </a:r>
            <a:r>
              <a:rPr lang="zh-TW" altLang="en-US" dirty="0" smtClean="0">
                <a:latin typeface="Kai"/>
                <a:ea typeface="Kai"/>
                <a:cs typeface="Kai"/>
              </a:rPr>
              <a:t>恭亲王</a:t>
            </a:r>
            <a:r>
              <a:rPr lang="en-US" altLang="zh-TW" dirty="0" smtClean="0">
                <a:latin typeface="Kai"/>
                <a:ea typeface="Kai"/>
                <a:cs typeface="Kai"/>
              </a:rPr>
              <a:t> </a:t>
            </a:r>
            <a:br>
              <a:rPr lang="en-US" altLang="zh-TW" dirty="0" smtClean="0">
                <a:latin typeface="Kai"/>
                <a:ea typeface="Kai"/>
                <a:cs typeface="Kai"/>
              </a:rPr>
            </a:br>
            <a:r>
              <a:rPr lang="en-US" altLang="zh-TW" dirty="0" smtClean="0">
                <a:latin typeface="Times New Roman"/>
                <a:cs typeface="Times New Roman"/>
              </a:rPr>
              <a:t>(</a:t>
            </a:r>
            <a:r>
              <a:rPr lang="en-US" altLang="zh-TW" i="1" dirty="0" err="1">
                <a:latin typeface="Times New Roman"/>
                <a:cs typeface="Times New Roman"/>
              </a:rPr>
              <a:t>g</a:t>
            </a:r>
            <a:r>
              <a:rPr lang="en-US" i="1" dirty="0" err="1" smtClean="0">
                <a:latin typeface="Times New Roman"/>
                <a:cs typeface="Times New Roman"/>
              </a:rPr>
              <a:t>ōng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qīnwáng</a:t>
            </a:r>
            <a:r>
              <a:rPr lang="en-US" altLang="zh-TW" dirty="0" smtClean="0">
                <a:latin typeface="Times New Roman"/>
                <a:cs typeface="Times New Roman"/>
              </a:rPr>
              <a:t>)</a:t>
            </a:r>
            <a:r>
              <a:rPr lang="is-IS" dirty="0" smtClean="0">
                <a:latin typeface="Times New Roman"/>
                <a:cs typeface="Times New Roman"/>
              </a:rPr>
              <a:t>, 1833-1898</a:t>
            </a:r>
          </a:p>
          <a:p>
            <a:endParaRPr lang="is-IS" dirty="0">
              <a:latin typeface="Times New Roman"/>
              <a:cs typeface="Times New Roman"/>
            </a:endParaRPr>
          </a:p>
          <a:p>
            <a:r>
              <a:rPr lang="is-IS" dirty="0" smtClean="0">
                <a:latin typeface="Times New Roman"/>
                <a:cs typeface="Times New Roman"/>
              </a:rPr>
              <a:t>Zeng Guofan </a:t>
            </a:r>
            <a:r>
              <a:rPr lang="ja-JP" altLang="en-US" dirty="0">
                <a:latin typeface="Kai"/>
                <a:ea typeface="Kai"/>
                <a:cs typeface="Kai"/>
              </a:rPr>
              <a:t>曾国藩 </a:t>
            </a:r>
            <a:endParaRPr lang="sv-SE" altLang="ja-JP" dirty="0">
              <a:latin typeface="Times New Roman"/>
              <a:cs typeface="Times New Roman"/>
            </a:endParaRPr>
          </a:p>
          <a:p>
            <a:r>
              <a:rPr lang="en-US" altLang="ja-JP" dirty="0" smtClean="0">
                <a:latin typeface="Times New Roman"/>
                <a:cs typeface="Times New Roman"/>
              </a:rPr>
              <a:t>(</a:t>
            </a:r>
            <a:r>
              <a:rPr lang="en-US" altLang="ja-JP" i="1" dirty="0" err="1">
                <a:latin typeface="Times New Roman"/>
                <a:cs typeface="Times New Roman"/>
              </a:rPr>
              <a:t>zēng</a:t>
            </a:r>
            <a:r>
              <a:rPr lang="en-US" altLang="ja-JP" i="1" dirty="0">
                <a:latin typeface="Times New Roman"/>
                <a:cs typeface="Times New Roman"/>
              </a:rPr>
              <a:t> </a:t>
            </a:r>
            <a:r>
              <a:rPr lang="en-US" altLang="ja-JP" i="1" dirty="0" err="1">
                <a:latin typeface="Times New Roman"/>
                <a:cs typeface="Times New Roman"/>
              </a:rPr>
              <a:t>guófān</a:t>
            </a:r>
            <a:r>
              <a:rPr lang="en-US" altLang="ja-JP" dirty="0">
                <a:latin typeface="Times New Roman"/>
                <a:cs typeface="Times New Roman"/>
              </a:rPr>
              <a:t>),</a:t>
            </a:r>
            <a:r>
              <a:rPr lang="ja-JP" altLang="en-US" i="1" dirty="0">
                <a:latin typeface="Times New Roman"/>
                <a:cs typeface="Times New Roman"/>
              </a:rPr>
              <a:t> </a:t>
            </a:r>
            <a:r>
              <a:rPr lang="en-US" altLang="ja-JP" dirty="0">
                <a:latin typeface="Times New Roman"/>
                <a:cs typeface="Times New Roman"/>
              </a:rPr>
              <a:t>1811-1872</a:t>
            </a:r>
            <a:r>
              <a:rPr lang="ja-JP" altLang="en-US" dirty="0" smtClean="0">
                <a:effectLst/>
                <a:latin typeface="Times New Roman"/>
                <a:cs typeface="Times New Roman"/>
              </a:rPr>
              <a:t> </a:t>
            </a:r>
            <a:endParaRPr lang="is-IS" dirty="0">
              <a:latin typeface="Times New Roman"/>
              <a:cs typeface="Times New Roman"/>
            </a:endParaRPr>
          </a:p>
          <a:p>
            <a:endParaRPr lang="is-IS" dirty="0" smtClean="0"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k-SK" dirty="0" smtClean="0">
              <a:effectLst/>
              <a:latin typeface="Times New Roman"/>
              <a:cs typeface="Times New Roman"/>
            </a:endParaRPr>
          </a:p>
          <a:p>
            <a:endParaRPr lang="sk-SK" dirty="0">
              <a:latin typeface="Times New Roman"/>
              <a:cs typeface="Times New Roman"/>
            </a:endParaRPr>
          </a:p>
          <a:p>
            <a:endParaRPr lang="sv-S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19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6" y="-195395"/>
            <a:ext cx="9168421" cy="7541591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940062" y="1011341"/>
            <a:ext cx="30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Arsenal i Nanjing, 1865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63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6" y="-164786"/>
            <a:ext cx="9168421" cy="748037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581992" y="471301"/>
            <a:ext cx="322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1339678" y="166389"/>
            <a:ext cx="2079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Yehenara</a:t>
            </a:r>
            <a:r>
              <a:rPr lang="sv-SE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v-SE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Wanzhen</a:t>
            </a:r>
            <a:r>
              <a:rPr lang="sv-SE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zh-CHT" altLang="en-US" dirty="0" smtClean="0">
                <a:solidFill>
                  <a:srgbClr val="FFFFFF"/>
                </a:solidFill>
                <a:latin typeface="Kai"/>
                <a:ea typeface="Kai"/>
                <a:cs typeface="Kai"/>
              </a:rPr>
              <a:t>葉赫那拉</a:t>
            </a:r>
            <a:r>
              <a:rPr lang="en-US" altLang="zh-CHT" dirty="0" smtClean="0">
                <a:solidFill>
                  <a:srgbClr val="FFFFFF"/>
                </a:solidFill>
                <a:latin typeface="Kai"/>
                <a:ea typeface="Kai"/>
                <a:cs typeface="Kai"/>
              </a:rPr>
              <a:t>·</a:t>
            </a:r>
            <a:r>
              <a:rPr lang="zh-CHT" altLang="en-US" dirty="0" smtClean="0">
                <a:solidFill>
                  <a:srgbClr val="FFFFFF"/>
                </a:solidFill>
                <a:latin typeface="Kai"/>
                <a:ea typeface="Kai"/>
                <a:cs typeface="Kai"/>
              </a:rPr>
              <a:t>婉貞</a:t>
            </a:r>
            <a:r>
              <a:rPr lang="sv-SE" altLang="zh-CHT" dirty="0" smtClean="0">
                <a:solidFill>
                  <a:srgbClr val="FFFFFF"/>
                </a:solidFill>
                <a:latin typeface="Kai"/>
                <a:ea typeface="Kai"/>
                <a:cs typeface="Kai"/>
              </a:rPr>
              <a:t/>
            </a:r>
            <a:br>
              <a:rPr lang="sv-SE" altLang="zh-CHT" dirty="0" smtClean="0">
                <a:solidFill>
                  <a:srgbClr val="FFFFFF"/>
                </a:solidFill>
                <a:latin typeface="Kai"/>
                <a:ea typeface="Kai"/>
                <a:cs typeface="Kai"/>
              </a:rPr>
            </a:br>
            <a:r>
              <a:rPr lang="sv-SE" altLang="zh-CHT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Cixis</a:t>
            </a:r>
            <a:r>
              <a:rPr lang="sv-SE" altLang="zh-CHT" dirty="0" smtClean="0">
                <a:solidFill>
                  <a:srgbClr val="FFFFFF"/>
                </a:solidFill>
                <a:latin typeface="Times New Roman"/>
                <a:cs typeface="Times New Roman"/>
              </a:rPr>
              <a:t> syster</a:t>
            </a:r>
            <a:endParaRPr lang="sv-SE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330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926534" cy="1752600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765" y="-767615"/>
            <a:ext cx="6565881" cy="8268534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372667" y="378968"/>
            <a:ext cx="3460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Guangxu </a:t>
            </a:r>
            <a:br>
              <a:rPr lang="sk-SK" dirty="0" smtClean="0">
                <a:latin typeface="Times New Roman"/>
                <a:ea typeface="Kai"/>
                <a:cs typeface="Times New Roman"/>
              </a:rPr>
            </a:br>
            <a:r>
              <a:rPr lang="zh-TW" altLang="en-US" dirty="0" smtClean="0">
                <a:effectLst/>
                <a:latin typeface="Times New Roman"/>
                <a:ea typeface="Kai"/>
                <a:cs typeface="Times New Roman"/>
              </a:rPr>
              <a:t>光绪帝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 (</a:t>
            </a:r>
            <a:r>
              <a:rPr lang="sk-SK" i="1" dirty="0">
                <a:latin typeface="Times New Roman"/>
                <a:ea typeface="Kai"/>
                <a:cs typeface="Times New Roman"/>
              </a:rPr>
              <a:t>g</a:t>
            </a:r>
            <a:r>
              <a:rPr lang="sk-SK" i="1" dirty="0" smtClean="0">
                <a:latin typeface="Times New Roman"/>
                <a:ea typeface="Kai"/>
                <a:cs typeface="Times New Roman"/>
              </a:rPr>
              <a:t>uāngxù dì</a:t>
            </a:r>
            <a:r>
              <a:rPr lang="sk-SK" dirty="0" smtClean="0">
                <a:latin typeface="Times New Roman"/>
                <a:ea typeface="Kai"/>
                <a:cs typeface="Times New Roman"/>
              </a:rPr>
              <a:t>), 1871-1908</a:t>
            </a:r>
          </a:p>
          <a:p>
            <a:endParaRPr lang="sk-SK" dirty="0" smtClean="0">
              <a:latin typeface="Times New Roman"/>
              <a:ea typeface="Kai"/>
              <a:cs typeface="Times New Roman"/>
            </a:endParaRPr>
          </a:p>
          <a:p>
            <a:endParaRPr lang="sk-SK" dirty="0">
              <a:latin typeface="Times New Roman"/>
              <a:ea typeface="Kai"/>
              <a:cs typeface="Times New Roman"/>
            </a:endParaRPr>
          </a:p>
          <a:p>
            <a:r>
              <a:rPr lang="sk-SK" dirty="0" smtClean="0">
                <a:latin typeface="Times New Roman"/>
                <a:ea typeface="Kai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366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Bläck">
  <a:themeElements>
    <a:clrScheme name="Bläck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Bläck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Bläck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Bläck.thmx</Template>
  <TotalTime>5142</TotalTime>
  <Words>412</Words>
  <Application>Microsoft Macintosh PowerPoint</Application>
  <PresentationFormat>Bildspel på skärmen (4:3)</PresentationFormat>
  <Paragraphs>326</Paragraphs>
  <Slides>38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38</vt:i4>
      </vt:variant>
    </vt:vector>
  </HeadingPairs>
  <TitlesOfParts>
    <vt:vector size="39" baseType="lpstr">
      <vt:lpstr>Bläck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Lund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Rebecka Eriksson</dc:creator>
  <cp:lastModifiedBy>Rebecka Eriksson</cp:lastModifiedBy>
  <cp:revision>123</cp:revision>
  <dcterms:created xsi:type="dcterms:W3CDTF">2014-03-11T15:31:41Z</dcterms:created>
  <dcterms:modified xsi:type="dcterms:W3CDTF">2014-04-01T15:41:42Z</dcterms:modified>
</cp:coreProperties>
</file>